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78" r:id="rId2"/>
    <p:sldId id="259" r:id="rId3"/>
    <p:sldId id="260" r:id="rId4"/>
    <p:sldId id="267" r:id="rId5"/>
    <p:sldId id="268" r:id="rId6"/>
    <p:sldId id="275" r:id="rId7"/>
    <p:sldId id="261" r:id="rId8"/>
    <p:sldId id="269" r:id="rId9"/>
    <p:sldId id="263" r:id="rId10"/>
    <p:sldId id="271" r:id="rId11"/>
    <p:sldId id="272" r:id="rId12"/>
    <p:sldId id="279" r:id="rId13"/>
    <p:sldId id="264" r:id="rId14"/>
    <p:sldId id="273" r:id="rId15"/>
    <p:sldId id="274" r:id="rId16"/>
    <p:sldId id="276" r:id="rId17"/>
    <p:sldId id="257" r:id="rId18"/>
    <p:sldId id="256" r:id="rId19"/>
    <p:sldId id="277" r:id="rId20"/>
    <p:sldId id="27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31C18A4-A927-144C-A3CE-7EDEFA7905EE}">
          <p14:sldIdLst>
            <p14:sldId id="278"/>
            <p14:sldId id="259"/>
            <p14:sldId id="260"/>
            <p14:sldId id="267"/>
            <p14:sldId id="268"/>
            <p14:sldId id="275"/>
            <p14:sldId id="261"/>
            <p14:sldId id="269"/>
            <p14:sldId id="263"/>
            <p14:sldId id="271"/>
            <p14:sldId id="272"/>
            <p14:sldId id="279"/>
            <p14:sldId id="264"/>
            <p14:sldId id="273"/>
            <p14:sldId id="274"/>
            <p14:sldId id="276"/>
            <p14:sldId id="257"/>
            <p14:sldId id="256"/>
            <p14:sldId id="277"/>
            <p14:sldId id="270"/>
          </p14:sldIdLst>
        </p14:section>
        <p14:section name="backup" id="{E51966B2-4333-6E45-8294-0978CA24A0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96"/>
    <p:restoredTop sz="77136"/>
  </p:normalViewPr>
  <p:slideViewPr>
    <p:cSldViewPr snapToGrid="0">
      <p:cViewPr varScale="1">
        <p:scale>
          <a:sx n="111" d="100"/>
          <a:sy n="111" d="100"/>
        </p:scale>
        <p:origin x="29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FB669-39A6-4C4C-88BF-D849011F6FE9}" type="doc">
      <dgm:prSet loTypeId="urn:microsoft.com/office/officeart/2005/8/layout/arrow2" loCatId="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B20A2C06-0EEE-5047-A4FD-BBE707BD0A54}">
      <dgm:prSet phldrT="[Text]" custT="1"/>
      <dgm:spPr/>
      <dgm:t>
        <a:bodyPr/>
        <a:lstStyle/>
        <a:p>
          <a:r>
            <a:rPr lang="en-US" sz="1800" b="1" baseline="0" dirty="0"/>
            <a:t>Kickstart: GenAI</a:t>
          </a:r>
        </a:p>
        <a:p>
          <a:r>
            <a:rPr lang="en-US" sz="1400" i="1" baseline="0" dirty="0">
              <a:solidFill>
                <a:schemeClr val="tx1">
                  <a:lumMod val="50000"/>
                  <a:lumOff val="50000"/>
                </a:schemeClr>
              </a:solidFill>
            </a:rPr>
            <a:t>- Idea to Run: 1 Minute</a:t>
          </a:r>
        </a:p>
        <a:p>
          <a:r>
            <a:rPr lang="en-US" sz="1400" i="1" baseline="0" dirty="0">
              <a:solidFill>
                <a:schemeClr val="tx1">
                  <a:lumMod val="50000"/>
                  <a:lumOff val="50000"/>
                </a:schemeClr>
              </a:solidFill>
            </a:rPr>
            <a:t>- Zero Training</a:t>
          </a:r>
        </a:p>
        <a:p>
          <a:r>
            <a:rPr lang="en-US" sz="1400" i="1" baseline="0" dirty="0">
              <a:solidFill>
                <a:schemeClr val="tx1">
                  <a:lumMod val="50000"/>
                  <a:lumOff val="50000"/>
                </a:schemeClr>
              </a:solidFill>
            </a:rPr>
            <a:t>- DB, API, Default App</a:t>
          </a:r>
        </a:p>
      </dgm:t>
    </dgm:pt>
    <dgm:pt modelId="{FFA415A4-BE25-1D4B-9010-F3833FD35E7F}" type="parTrans" cxnId="{2708EEB2-DF5B-1742-87E2-149CD0C2C61B}">
      <dgm:prSet/>
      <dgm:spPr/>
      <dgm:t>
        <a:bodyPr/>
        <a:lstStyle/>
        <a:p>
          <a:endParaRPr lang="en-US"/>
        </a:p>
      </dgm:t>
    </dgm:pt>
    <dgm:pt modelId="{BC8519C4-D181-D14C-AEEE-BB2276908236}" type="sibTrans" cxnId="{2708EEB2-DF5B-1742-87E2-149CD0C2C61B}">
      <dgm:prSet/>
      <dgm:spPr/>
      <dgm:t>
        <a:bodyPr/>
        <a:lstStyle/>
        <a:p>
          <a:endParaRPr lang="en-US"/>
        </a:p>
      </dgm:t>
    </dgm:pt>
    <dgm:pt modelId="{96DD2312-B74A-DD43-9D84-555C8AACA505}">
      <dgm:prSet phldrT="[Text]" custT="1"/>
      <dgm:spPr/>
      <dgm:t>
        <a:bodyPr/>
        <a:lstStyle/>
        <a:p>
          <a:r>
            <a:rPr lang="en-US" sz="1800" b="1" baseline="0" dirty="0"/>
            <a:t>App Model Editor</a:t>
          </a:r>
        </a:p>
        <a:p>
          <a:r>
            <a:rPr lang="en-US" sz="14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Types, Masks, ??</a:t>
          </a:r>
        </a:p>
      </dgm:t>
    </dgm:pt>
    <dgm:pt modelId="{B5D78D8D-51FD-A445-9366-B5C783CE7E94}" type="parTrans" cxnId="{3E10DBE6-627C-4249-9945-3877934F7A77}">
      <dgm:prSet/>
      <dgm:spPr/>
      <dgm:t>
        <a:bodyPr/>
        <a:lstStyle/>
        <a:p>
          <a:endParaRPr lang="en-US"/>
        </a:p>
      </dgm:t>
    </dgm:pt>
    <dgm:pt modelId="{70EFB33D-E99B-9E4A-929C-0D646244EBF2}" type="sibTrans" cxnId="{3E10DBE6-627C-4249-9945-3877934F7A77}">
      <dgm:prSet/>
      <dgm:spPr/>
      <dgm:t>
        <a:bodyPr/>
        <a:lstStyle/>
        <a:p>
          <a:endParaRPr lang="en-US"/>
        </a:p>
      </dgm:t>
    </dgm:pt>
    <dgm:pt modelId="{2BC963C1-3AE8-A549-B012-4E5AA659BF0E}">
      <dgm:prSet phldrT="[Text]" custT="1"/>
      <dgm:spPr/>
      <dgm:t>
        <a:bodyPr/>
        <a:lstStyle/>
        <a:p>
          <a:r>
            <a:rPr lang="en-US" sz="1800" b="1" baseline="0" dirty="0"/>
            <a:t>Templates</a:t>
          </a:r>
        </a:p>
        <a:p>
          <a:r>
            <a:rPr lang="en-US" sz="14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Card, Tree…</a:t>
          </a:r>
        </a:p>
        <a:p>
          <a:r>
            <a:rPr lang="en-US" sz="14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Extensible</a:t>
          </a:r>
        </a:p>
      </dgm:t>
    </dgm:pt>
    <dgm:pt modelId="{57D595ED-5FC0-7D42-97BD-BAC950E1AAA5}" type="parTrans" cxnId="{DAD7B0CA-8AB8-DC4B-B676-62D8CA09D3BB}">
      <dgm:prSet/>
      <dgm:spPr/>
      <dgm:t>
        <a:bodyPr/>
        <a:lstStyle/>
        <a:p>
          <a:endParaRPr lang="en-US"/>
        </a:p>
      </dgm:t>
    </dgm:pt>
    <dgm:pt modelId="{80CCF765-5DDC-5640-BEB4-A2F920625B80}" type="sibTrans" cxnId="{DAD7B0CA-8AB8-DC4B-B676-62D8CA09D3BB}">
      <dgm:prSet/>
      <dgm:spPr/>
      <dgm:t>
        <a:bodyPr/>
        <a:lstStyle/>
        <a:p>
          <a:endParaRPr lang="en-US"/>
        </a:p>
      </dgm:t>
    </dgm:pt>
    <dgm:pt modelId="{24B73669-1539-9640-9B5B-E6697C883DA6}" type="pres">
      <dgm:prSet presAssocID="{585FB669-39A6-4C4C-88BF-D849011F6FE9}" presName="arrowDiagram" presStyleCnt="0">
        <dgm:presLayoutVars>
          <dgm:chMax val="5"/>
          <dgm:dir/>
          <dgm:resizeHandles val="exact"/>
        </dgm:presLayoutVars>
      </dgm:prSet>
      <dgm:spPr/>
    </dgm:pt>
    <dgm:pt modelId="{873E62E3-8BA2-F74F-A57C-0BD6CEFBDE62}" type="pres">
      <dgm:prSet presAssocID="{585FB669-39A6-4C4C-88BF-D849011F6FE9}" presName="arrow" presStyleLbl="bgShp" presStyleIdx="0" presStyleCnt="1"/>
      <dgm:spPr>
        <a:solidFill>
          <a:srgbClr val="D3E2E1"/>
        </a:solidFill>
      </dgm:spPr>
    </dgm:pt>
    <dgm:pt modelId="{033FE1BA-0C56-BE4A-B354-DAA2444A2536}" type="pres">
      <dgm:prSet presAssocID="{585FB669-39A6-4C4C-88BF-D849011F6FE9}" presName="arrowDiagram3" presStyleCnt="0"/>
      <dgm:spPr/>
    </dgm:pt>
    <dgm:pt modelId="{AAC05252-9713-5A4D-9D55-EDE99A84AB4C}" type="pres">
      <dgm:prSet presAssocID="{B20A2C06-0EEE-5047-A4FD-BBE707BD0A54}" presName="bullet3a" presStyleLbl="node1" presStyleIdx="0" presStyleCnt="3"/>
      <dgm:spPr/>
    </dgm:pt>
    <dgm:pt modelId="{6B35B9F3-95BF-2E4D-9411-46C7FE6E4C42}" type="pres">
      <dgm:prSet presAssocID="{B20A2C06-0EEE-5047-A4FD-BBE707BD0A54}" presName="textBox3a" presStyleLbl="revTx" presStyleIdx="0" presStyleCnt="3" custScaleX="147412" custScaleY="92216" custLinFactNeighborX="6540" custLinFactNeighborY="8294">
        <dgm:presLayoutVars>
          <dgm:bulletEnabled val="1"/>
        </dgm:presLayoutVars>
      </dgm:prSet>
      <dgm:spPr/>
    </dgm:pt>
    <dgm:pt modelId="{F33F77CC-A107-854E-ADA1-B4A4991B34A5}" type="pres">
      <dgm:prSet presAssocID="{96DD2312-B74A-DD43-9D84-555C8AACA505}" presName="bullet3b" presStyleLbl="node1" presStyleIdx="1" presStyleCnt="3" custScaleX="118310" custLinFactNeighborX="57800" custLinFactNeighborY="-21511"/>
      <dgm:spPr/>
    </dgm:pt>
    <dgm:pt modelId="{A718C3A0-529D-C840-905E-26504ED78106}" type="pres">
      <dgm:prSet presAssocID="{96DD2312-B74A-DD43-9D84-555C8AACA505}" presName="textBox3b" presStyleLbl="revTx" presStyleIdx="1" presStyleCnt="3" custScaleX="135042" custScaleY="89541" custLinFactNeighborX="-2675" custLinFactNeighborY="3329">
        <dgm:presLayoutVars>
          <dgm:bulletEnabled val="1"/>
        </dgm:presLayoutVars>
      </dgm:prSet>
      <dgm:spPr/>
    </dgm:pt>
    <dgm:pt modelId="{672E58AF-28E1-9C47-98AA-5EBB15591195}" type="pres">
      <dgm:prSet presAssocID="{2BC963C1-3AE8-A549-B012-4E5AA659BF0E}" presName="bullet3c" presStyleLbl="node1" presStyleIdx="2" presStyleCnt="3" custLinFactNeighborX="-5643" custLinFactNeighborY="-7042"/>
      <dgm:spPr/>
    </dgm:pt>
    <dgm:pt modelId="{1F367919-BEE6-A045-BB27-899322B42875}" type="pres">
      <dgm:prSet presAssocID="{2BC963C1-3AE8-A549-B012-4E5AA659BF0E}" presName="textBox3c" presStyleLbl="revTx" presStyleIdx="2" presStyleCnt="3" custScaleX="119782" custScaleY="77477" custLinFactNeighborX="-10658" custLinFactNeighborY="-2654">
        <dgm:presLayoutVars>
          <dgm:bulletEnabled val="1"/>
        </dgm:presLayoutVars>
      </dgm:prSet>
      <dgm:spPr/>
    </dgm:pt>
  </dgm:ptLst>
  <dgm:cxnLst>
    <dgm:cxn modelId="{88657643-9AFD-4B4E-9069-BA6F2187A6FD}" type="presOf" srcId="{2BC963C1-3AE8-A549-B012-4E5AA659BF0E}" destId="{1F367919-BEE6-A045-BB27-899322B42875}" srcOrd="0" destOrd="0" presId="urn:microsoft.com/office/officeart/2005/8/layout/arrow2"/>
    <dgm:cxn modelId="{20E5DA47-2DCA-1642-8FEB-6FDC8B9AEDD6}" type="presOf" srcId="{585FB669-39A6-4C4C-88BF-D849011F6FE9}" destId="{24B73669-1539-9640-9B5B-E6697C883DA6}" srcOrd="0" destOrd="0" presId="urn:microsoft.com/office/officeart/2005/8/layout/arrow2"/>
    <dgm:cxn modelId="{DD5B2072-06D2-794C-991E-F064A30F82EF}" type="presOf" srcId="{96DD2312-B74A-DD43-9D84-555C8AACA505}" destId="{A718C3A0-529D-C840-905E-26504ED78106}" srcOrd="0" destOrd="0" presId="urn:microsoft.com/office/officeart/2005/8/layout/arrow2"/>
    <dgm:cxn modelId="{8BB58E8E-D6D9-8244-B1A1-B37C52D8221F}" type="presOf" srcId="{B20A2C06-0EEE-5047-A4FD-BBE707BD0A54}" destId="{6B35B9F3-95BF-2E4D-9411-46C7FE6E4C42}" srcOrd="0" destOrd="0" presId="urn:microsoft.com/office/officeart/2005/8/layout/arrow2"/>
    <dgm:cxn modelId="{2708EEB2-DF5B-1742-87E2-149CD0C2C61B}" srcId="{585FB669-39A6-4C4C-88BF-D849011F6FE9}" destId="{B20A2C06-0EEE-5047-A4FD-BBE707BD0A54}" srcOrd="0" destOrd="0" parTransId="{FFA415A4-BE25-1D4B-9010-F3833FD35E7F}" sibTransId="{BC8519C4-D181-D14C-AEEE-BB2276908236}"/>
    <dgm:cxn modelId="{DAD7B0CA-8AB8-DC4B-B676-62D8CA09D3BB}" srcId="{585FB669-39A6-4C4C-88BF-D849011F6FE9}" destId="{2BC963C1-3AE8-A549-B012-4E5AA659BF0E}" srcOrd="2" destOrd="0" parTransId="{57D595ED-5FC0-7D42-97BD-BAC950E1AAA5}" sibTransId="{80CCF765-5DDC-5640-BEB4-A2F920625B80}"/>
    <dgm:cxn modelId="{3E10DBE6-627C-4249-9945-3877934F7A77}" srcId="{585FB669-39A6-4C4C-88BF-D849011F6FE9}" destId="{96DD2312-B74A-DD43-9D84-555C8AACA505}" srcOrd="1" destOrd="0" parTransId="{B5D78D8D-51FD-A445-9366-B5C783CE7E94}" sibTransId="{70EFB33D-E99B-9E4A-929C-0D646244EBF2}"/>
    <dgm:cxn modelId="{08151C61-59F3-B740-94A2-02DD9ACCE828}" type="presParOf" srcId="{24B73669-1539-9640-9B5B-E6697C883DA6}" destId="{873E62E3-8BA2-F74F-A57C-0BD6CEFBDE62}" srcOrd="0" destOrd="0" presId="urn:microsoft.com/office/officeart/2005/8/layout/arrow2"/>
    <dgm:cxn modelId="{047D2E4E-E07C-7F42-94D3-8CC73C88562C}" type="presParOf" srcId="{24B73669-1539-9640-9B5B-E6697C883DA6}" destId="{033FE1BA-0C56-BE4A-B354-DAA2444A2536}" srcOrd="1" destOrd="0" presId="urn:microsoft.com/office/officeart/2005/8/layout/arrow2"/>
    <dgm:cxn modelId="{AB6D5F81-1ED5-FB42-930B-3D707D0D1E7A}" type="presParOf" srcId="{033FE1BA-0C56-BE4A-B354-DAA2444A2536}" destId="{AAC05252-9713-5A4D-9D55-EDE99A84AB4C}" srcOrd="0" destOrd="0" presId="urn:microsoft.com/office/officeart/2005/8/layout/arrow2"/>
    <dgm:cxn modelId="{9C709374-B50C-BC47-91E3-CC3C5314B223}" type="presParOf" srcId="{033FE1BA-0C56-BE4A-B354-DAA2444A2536}" destId="{6B35B9F3-95BF-2E4D-9411-46C7FE6E4C42}" srcOrd="1" destOrd="0" presId="urn:microsoft.com/office/officeart/2005/8/layout/arrow2"/>
    <dgm:cxn modelId="{3C5B6ECB-7385-4640-BAA9-A96961A2D519}" type="presParOf" srcId="{033FE1BA-0C56-BE4A-B354-DAA2444A2536}" destId="{F33F77CC-A107-854E-ADA1-B4A4991B34A5}" srcOrd="2" destOrd="0" presId="urn:microsoft.com/office/officeart/2005/8/layout/arrow2"/>
    <dgm:cxn modelId="{9A814013-1C51-D54D-B36C-C339FD64EDAC}" type="presParOf" srcId="{033FE1BA-0C56-BE4A-B354-DAA2444A2536}" destId="{A718C3A0-529D-C840-905E-26504ED78106}" srcOrd="3" destOrd="0" presId="urn:microsoft.com/office/officeart/2005/8/layout/arrow2"/>
    <dgm:cxn modelId="{9EAB7B70-0EAF-864D-B3CE-065C7AEE11A7}" type="presParOf" srcId="{033FE1BA-0C56-BE4A-B354-DAA2444A2536}" destId="{672E58AF-28E1-9C47-98AA-5EBB15591195}" srcOrd="4" destOrd="0" presId="urn:microsoft.com/office/officeart/2005/8/layout/arrow2"/>
    <dgm:cxn modelId="{EF28D135-89D9-F445-A7AC-C5E4C5FE5795}" type="presParOf" srcId="{033FE1BA-0C56-BE4A-B354-DAA2444A2536}" destId="{1F367919-BEE6-A045-BB27-899322B42875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E62E3-8BA2-F74F-A57C-0BD6CEFBDE62}">
      <dsp:nvSpPr>
        <dsp:cNvPr id="0" name=""/>
        <dsp:cNvSpPr/>
      </dsp:nvSpPr>
      <dsp:spPr>
        <a:xfrm>
          <a:off x="467808" y="0"/>
          <a:ext cx="7469369" cy="4668356"/>
        </a:xfrm>
        <a:prstGeom prst="swooshArrow">
          <a:avLst>
            <a:gd name="adj1" fmla="val 25000"/>
            <a:gd name="adj2" fmla="val 25000"/>
          </a:avLst>
        </a:prstGeom>
        <a:solidFill>
          <a:srgbClr val="D3E2E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05252-9713-5A4D-9D55-EDE99A84AB4C}">
      <dsp:nvSpPr>
        <dsp:cNvPr id="0" name=""/>
        <dsp:cNvSpPr/>
      </dsp:nvSpPr>
      <dsp:spPr>
        <a:xfrm>
          <a:off x="1416418" y="3222099"/>
          <a:ext cx="194203" cy="194203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5B9F3-95BF-2E4D-9411-46C7FE6E4C42}">
      <dsp:nvSpPr>
        <dsp:cNvPr id="0" name=""/>
        <dsp:cNvSpPr/>
      </dsp:nvSpPr>
      <dsp:spPr>
        <a:xfrm>
          <a:off x="1214769" y="3424219"/>
          <a:ext cx="2565504" cy="124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04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/>
            <a:t>Kickstart: GenAI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>
              <a:solidFill>
                <a:schemeClr val="tx1">
                  <a:lumMod val="50000"/>
                  <a:lumOff val="50000"/>
                </a:schemeClr>
              </a:solidFill>
            </a:rPr>
            <a:t>- Idea to Run: 1 Minute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>
              <a:solidFill>
                <a:schemeClr val="tx1">
                  <a:lumMod val="50000"/>
                  <a:lumOff val="50000"/>
                </a:schemeClr>
              </a:solidFill>
            </a:rPr>
            <a:t>- Zero Training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>
              <a:solidFill>
                <a:schemeClr val="tx1">
                  <a:lumMod val="50000"/>
                  <a:lumOff val="50000"/>
                </a:schemeClr>
              </a:solidFill>
            </a:rPr>
            <a:t>- DB, API, Default App</a:t>
          </a:r>
        </a:p>
      </dsp:txBody>
      <dsp:txXfrm>
        <a:off x="1214769" y="3424219"/>
        <a:ext cx="2565504" cy="1244136"/>
      </dsp:txXfrm>
    </dsp:sp>
    <dsp:sp modelId="{F33F77CC-A107-854E-ADA1-B4A4991B34A5}">
      <dsp:nvSpPr>
        <dsp:cNvPr id="0" name=""/>
        <dsp:cNvSpPr/>
      </dsp:nvSpPr>
      <dsp:spPr>
        <a:xfrm>
          <a:off x="3301411" y="1877723"/>
          <a:ext cx="415339" cy="351060"/>
        </a:xfrm>
        <a:prstGeom prst="ellipse">
          <a:avLst/>
        </a:prstGeom>
        <a:solidFill>
          <a:schemeClr val="accent5">
            <a:shade val="50000"/>
            <a:hueOff val="200875"/>
            <a:satOff val="-47695"/>
            <a:lumOff val="35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8C3A0-529D-C840-905E-26504ED78106}">
      <dsp:nvSpPr>
        <dsp:cNvPr id="0" name=""/>
        <dsp:cNvSpPr/>
      </dsp:nvSpPr>
      <dsp:spPr>
        <a:xfrm>
          <a:off x="2944125" y="2346120"/>
          <a:ext cx="2420828" cy="2273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2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/>
            <a:t>App Model Editor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Types, Masks, ??</a:t>
          </a:r>
        </a:p>
      </dsp:txBody>
      <dsp:txXfrm>
        <a:off x="2944125" y="2346120"/>
        <a:ext cx="2420828" cy="2273970"/>
      </dsp:txXfrm>
    </dsp:sp>
    <dsp:sp modelId="{672E58AF-28E1-9C47-98AA-5EBB15591195}">
      <dsp:nvSpPr>
        <dsp:cNvPr id="0" name=""/>
        <dsp:cNvSpPr/>
      </dsp:nvSpPr>
      <dsp:spPr>
        <a:xfrm>
          <a:off x="5164787" y="1146904"/>
          <a:ext cx="485509" cy="485509"/>
        </a:xfrm>
        <a:prstGeom prst="ellipse">
          <a:avLst/>
        </a:prstGeom>
        <a:solidFill>
          <a:schemeClr val="accent5">
            <a:shade val="50000"/>
            <a:hueOff val="200875"/>
            <a:satOff val="-47695"/>
            <a:lumOff val="35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67919-BEE6-A045-BB27-899322B42875}">
      <dsp:nvSpPr>
        <dsp:cNvPr id="0" name=""/>
        <dsp:cNvSpPr/>
      </dsp:nvSpPr>
      <dsp:spPr>
        <a:xfrm>
          <a:off x="5066567" y="1703119"/>
          <a:ext cx="2147270" cy="251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26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/>
            <a:t>Templates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Card, Tree…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Extensible</a:t>
          </a:r>
        </a:p>
      </dsp:txBody>
      <dsp:txXfrm>
        <a:off x="5066567" y="1703119"/>
        <a:ext cx="2147270" cy="2513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C8C5-015C-F92A-5A8E-EE2FFC095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A2C66-8170-FA79-A6E1-D3FB9513D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1C0D3-545C-A195-12E3-B38324F26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Getting things right requires iteration. And we all know that running screens engage users far more than documents or wire frames. 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Framework complexity leads to this unpleasant situation: months of effort to get some running screens, only then to uncover a misunderstanding. Low code can help, but it still takes time to design databases and paint screens.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marriage of GenAI technology with Logic Automation means you can now describe a system with a prompt (as shown).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 get a complete running system — a database with test data, working screens, and an API. Even a fun little Landing Page (next slide).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06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Declarative support includes Security:</a:t>
            </a:r>
          </a:p>
          <a:p>
            <a:pPr marL="158750" indent="0" algn="l">
              <a:buNone/>
            </a:pPr>
            <a:endParaRPr lang="en-US" dirty="0"/>
          </a:p>
          <a:p>
            <a:pPr marL="457200" indent="-298450" algn="l"/>
            <a:r>
              <a:rPr lang="en-US" b="1" dirty="0"/>
              <a:t>Authentication: </a:t>
            </a:r>
            <a:r>
              <a:rPr lang="en-US" dirty="0"/>
              <a:t>use a database table, or </a:t>
            </a:r>
            <a:r>
              <a:rPr lang="en-US" dirty="0" err="1"/>
              <a:t>Keycloak</a:t>
            </a:r>
            <a:r>
              <a:rPr lang="en-US" dirty="0"/>
              <a:t> – Single </a:t>
            </a:r>
            <a:r>
              <a:rPr lang="en-US" dirty="0" err="1"/>
              <a:t>SignOn</a:t>
            </a:r>
            <a:r>
              <a:rPr lang="en-US" dirty="0"/>
              <a:t>, open authenticator (</a:t>
            </a:r>
            <a:r>
              <a:rPr lang="en-US" dirty="0" err="1"/>
              <a:t>gmail</a:t>
            </a:r>
            <a:r>
              <a:rPr lang="en-US" dirty="0"/>
              <a:t>, LDAP, AD, etc)</a:t>
            </a:r>
          </a:p>
          <a:p>
            <a:pPr marL="457200" indent="-298450" algn="l"/>
            <a:endParaRPr lang="en-US" dirty="0"/>
          </a:p>
          <a:p>
            <a:pPr marL="457200" indent="-298450" algn="l"/>
            <a:r>
              <a:rPr lang="en-US" b="1" dirty="0"/>
              <a:t>Authorization: </a:t>
            </a:r>
            <a:r>
              <a:rPr lang="en-US" b="0" dirty="0"/>
              <a:t>configure roles with row level filters (</a:t>
            </a:r>
            <a:r>
              <a:rPr lang="en-US" b="0" dirty="0" err="1"/>
              <a:t>eg</a:t>
            </a:r>
            <a:r>
              <a:rPr lang="en-US" b="0" dirty="0"/>
              <a:t>, discontinued products, multi-tenant).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961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AF829AA6-D415-D9D2-28FD-831182750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b2571de20_0_0:notes">
            <a:extLst>
              <a:ext uri="{FF2B5EF4-FFF2-40B4-BE49-F238E27FC236}">
                <a16:creationId xmlns:a16="http://schemas.microsoft.com/office/drawing/2014/main" id="{60655DBE-EA85-AE1B-4372-317830537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b2571de20_0_0:notes">
            <a:extLst>
              <a:ext uri="{FF2B5EF4-FFF2-40B4-BE49-F238E27FC236}">
                <a16:creationId xmlns:a16="http://schemas.microsoft.com/office/drawing/2014/main" id="{8415F117-9DE6-F1AF-5461-DBBCF8464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Creation results in models, not code.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models are executed by corresponding runtime engines.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standard Python code (e.g., events) as required.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555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And, you have access to all the underlying standard tools (your IDE, GitHub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etc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and frameworks. You can add custom endpoints, e.g., APIs for B2B partners, as shown here.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4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Add logic to send messages, as shown here.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6159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Organizational Velocity, Enterprise scale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02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e751470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e751470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Scripts are provided to containerize your app.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Containers are stateless, for scalability.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Deploy them anywhere. No fees apply.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LogicBank enforces your rules, by listening for beforeFlush events.  It is not a Rete Engine – it is written to optimize transaction processing.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4ee0dad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4ee0dad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combination of GenAI and Logic Automation means Business Users and Developers can collaborate to create modern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-based systems, far faster and far easier than ever before. Including declarative business logic.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Use familiar tools for customization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Integrate with partners and existing systems.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7825A-1AB7-41FF-1627-69FAEA2E8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93077-F7CC-3230-0965-BAB4F1AAC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BD4F0-39DE-1346-C6E3-4E626E98D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7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GenAI creates this fun Landing Page, from the prompt.</a:t>
            </a:r>
          </a:p>
        </p:txBody>
      </p:sp>
    </p:spTree>
    <p:extLst>
      <p:ext uri="{BB962C8B-B14F-4D97-AF65-F5344CB8AC3E}">
        <p14:creationId xmlns:p14="http://schemas.microsoft.com/office/powerpoint/2010/main" val="319169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Use the automatically created Admin App to Browse and Update your data.  It is a complement to custom apps you can create using the API with tools such as AI/Dev, Low Code, or traditional frameworks.</a:t>
            </a:r>
          </a:p>
        </p:txBody>
      </p:sp>
    </p:spTree>
    <p:extLst>
      <p:ext uri="{BB962C8B-B14F-4D97-AF65-F5344CB8AC3E}">
        <p14:creationId xmlns:p14="http://schemas.microsoft.com/office/powerpoint/2010/main" val="27263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Your automated API is available, with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OpenAPI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(aka Swagger) to: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457200" indent="-298450"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UI Developers can use it with AI-Dev tools, Low Code Tools, or traditional frameworks. </a:t>
            </a:r>
          </a:p>
          <a:p>
            <a:pPr marL="457200" indent="-298450"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914400" lvl="1" indent="-298450"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The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logic has already been factored out and shared, so they can focus on presentation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. </a:t>
            </a:r>
          </a:p>
          <a:p>
            <a:pPr marL="914400" lvl="1" indent="-298450"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No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more business logic in buttons — that’s a bug since it prevents sharing logic between apps, and with services.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457200" indent="-298450"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App Integration can use it to read and write data, subject to security. Since the JSON:API enables callers to select and join exactly what they need, custom API dev is dramatically reduced.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2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Now our team can review the screens, and identify changes. These might be structural (“customers have multiple addresses”), or logic (“it needs to check the credit limit”).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Here, we define “check credit” in Natural Language, and iterate.  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 now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that’s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running, also in about a minute. Suddenly, iteration cycles that used to take months are happening in minutes. The time wasted in misunderstandings — they still happen, of course — is inconsequential.  This helps us get the requirements right.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615950" lvl="1" indent="0" algn="l">
              <a:buNone/>
            </a:pPr>
            <a:r>
              <a:rPr lang="en-US" dirty="0"/>
              <a:t>We are moving very </a:t>
            </a:r>
            <a:r>
              <a:rPr lang="en-US" b="1" dirty="0"/>
              <a:t>rapidly</a:t>
            </a:r>
            <a:r>
              <a:rPr lang="en-US" dirty="0"/>
              <a:t>, in the </a:t>
            </a:r>
            <a:r>
              <a:rPr lang="en-US" b="1" dirty="0"/>
              <a:t>right</a:t>
            </a:r>
            <a:r>
              <a:rPr lang="en-US" dirty="0"/>
              <a:t> direction.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logic above, while stated in Natural Language, is immensely powerful. It’s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automatically ordered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(simplifying iterations), and is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automatically reused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over all the relevant Use Cases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So, perhaps conceived for placing an order, our logic also understands how to process selecting a different product (next slide).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05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 select a different Product; it costs more, so we cannot afford it.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Does our </a:t>
            </a:r>
          </a:p>
        </p:txBody>
      </p:sp>
    </p:spTree>
    <p:extLst>
      <p:ext uri="{BB962C8B-B14F-4D97-AF65-F5344CB8AC3E}">
        <p14:creationId xmlns:p14="http://schemas.microsoft.com/office/powerpoint/2010/main" val="3689976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Yes, the constraint fires, as it should.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5 lines of logic above applies to about a dozen Use Cases. Without logic automation, this would be about 200 lines of code. </a:t>
            </a:r>
          </a:p>
          <a:p>
            <a:pPr marL="158750" indent="0" algn="l">
              <a:buNone/>
            </a:pPr>
            <a:endParaRPr lang="en-US" dirty="0"/>
          </a:p>
          <a:p>
            <a:pPr marL="615950" lvl="1" indent="0" algn="l">
              <a:buNone/>
            </a:pPr>
            <a:r>
              <a:rPr lang="en-US" dirty="0"/>
              <a:t>That’s a </a:t>
            </a:r>
            <a:r>
              <a:rPr lang="en-US" b="1" i="1" dirty="0"/>
              <a:t>40X</a:t>
            </a:r>
            <a:r>
              <a:rPr lang="en-US" dirty="0"/>
              <a:t> reduction, for the backend half of your system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So, we’ve applied automation to all the elements of our architecture: the database, the screens, the API, and the logic.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Simplicity enables your organization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simplicity of GenAI — it’s just Natural Language — means we’re no longer limited to rocket scientists. Anyone can help get the requirements right.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615950" lvl="1" indent="0">
              <a:buNone/>
            </a:pPr>
            <a:r>
              <a:rPr lang="en-US" dirty="0"/>
              <a:t>Organizational velocity: more people, moving faster, in the right direction.</a:t>
            </a:r>
          </a:p>
        </p:txBody>
      </p:sp>
    </p:spTree>
    <p:extLst>
      <p:ext uri="{BB962C8B-B14F-4D97-AF65-F5344CB8AC3E}">
        <p14:creationId xmlns:p14="http://schemas.microsoft.com/office/powerpoint/2010/main" val="4059794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 here is the logic - 5 Python statements. It’s still at the same high level of abstraction, but you can now use code editors, debuggers and source control:</a:t>
            </a:r>
          </a:p>
          <a:p>
            <a:pPr marL="158750" indent="0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Note the automation process did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not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just generate “raw” Python code. It would be around 200 lines. And we tried it: basic GenAI creates code that is poorly optimized, and wrong (e.g., it missed the “reselect Product” corner case above). FrankenCode, at it’s worst.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615950" lvl="1" indent="0">
              <a:buNone/>
            </a:pPr>
            <a:r>
              <a:rPr lang="en-US" b="1" dirty="0"/>
              <a:t>The ideal approach marries GenAI with Logic Automation </a:t>
            </a:r>
            <a:r>
              <a:rPr lang="en-US" dirty="0"/>
              <a:t>for UI, APIs and Logic… just like it does for SQL.</a:t>
            </a:r>
          </a:p>
        </p:txBody>
      </p:sp>
    </p:spTree>
    <p:extLst>
      <p:ext uri="{BB962C8B-B14F-4D97-AF65-F5344CB8AC3E}">
        <p14:creationId xmlns:p14="http://schemas.microsoft.com/office/powerpoint/2010/main" val="219731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We are not claiming, by any means, that GenAI can automate complete Enterprise-class systems. You will want custom front ends, integration with business partners and internal systems, etc. This means developers absolutely need to get involved.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With… what? All we’ve provided is a few prompts…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As you might have expected, a project has been created. It’s a standard Python project you can download and extend in your favorite IDE, completely configured and ready to run.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Developers are cautious about generated “Franken-code”, for good reason. It can be monstrously difficult to understand, debug and extend.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615950" lvl="1" indent="0">
              <a:buNone/>
            </a:pPr>
            <a:r>
              <a:rPr lang="en-US" dirty="0"/>
              <a:t>So, GenAI-Logic creates </a:t>
            </a:r>
            <a:r>
              <a:rPr lang="en-US" b="1" i="1" dirty="0"/>
              <a:t>models, not code</a:t>
            </a:r>
            <a:r>
              <a:rPr lang="en-US" dirty="0"/>
              <a:t>. 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The API is shown above.</a:t>
            </a:r>
          </a:p>
        </p:txBody>
      </p:sp>
    </p:spTree>
    <p:extLst>
      <p:ext uri="{BB962C8B-B14F-4D97-AF65-F5344CB8AC3E}">
        <p14:creationId xmlns:p14="http://schemas.microsoft.com/office/powerpoint/2010/main" val="124122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92AB-84F8-2010-790F-B44D1CE01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03FFB38-F3C0-EAA9-9962-6DE6B7DBE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" y="13252"/>
            <a:ext cx="8893546" cy="50746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36340E-21BA-85A5-84A0-D9B47932BC3A}"/>
              </a:ext>
            </a:extLst>
          </p:cNvPr>
          <p:cNvSpPr txBox="1"/>
          <p:nvPr/>
        </p:nvSpPr>
        <p:spPr>
          <a:xfrm>
            <a:off x="7460563" y="1542291"/>
            <a:ext cx="10182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en-US" sz="1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Database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en-US" sz="1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API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en-US" sz="1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34F9744-94FB-1733-AF1C-CED70A652B87}"/>
              </a:ext>
            </a:extLst>
          </p:cNvPr>
          <p:cNvSpPr/>
          <p:nvPr/>
        </p:nvSpPr>
        <p:spPr>
          <a:xfrm rot="20332212">
            <a:off x="5078083" y="2067581"/>
            <a:ext cx="1110227" cy="617838"/>
          </a:xfrm>
          <a:prstGeom prst="rightArrow">
            <a:avLst/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3F3F3"/>
                </a:solidFill>
                <a:latin typeface="Arial"/>
                <a:cs typeface="Arial"/>
              </a:rPr>
              <a:t>Running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538883-A65C-B9F7-B255-7908A5BD497E}"/>
              </a:ext>
            </a:extLst>
          </p:cNvPr>
          <p:cNvGrpSpPr/>
          <p:nvPr/>
        </p:nvGrpSpPr>
        <p:grpSpPr>
          <a:xfrm>
            <a:off x="6435672" y="1501593"/>
            <a:ext cx="834208" cy="867282"/>
            <a:chOff x="6460210" y="3538463"/>
            <a:chExt cx="1071892" cy="1005175"/>
          </a:xfrm>
        </p:grpSpPr>
        <p:pic>
          <p:nvPicPr>
            <p:cNvPr id="22" name="Google Shape;55;p13">
              <a:extLst>
                <a:ext uri="{FF2B5EF4-FFF2-40B4-BE49-F238E27FC236}">
                  <a16:creationId xmlns:a16="http://schemas.microsoft.com/office/drawing/2014/main" id="{A8F81DD2-34BB-7188-6456-B9B1902E212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99360" y="3564513"/>
              <a:ext cx="422075" cy="42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1;p13">
              <a:extLst>
                <a:ext uri="{FF2B5EF4-FFF2-40B4-BE49-F238E27FC236}">
                  <a16:creationId xmlns:a16="http://schemas.microsoft.com/office/drawing/2014/main" id="{A328F4B3-CC67-F7A8-7848-9F65AAB6988E}"/>
                </a:ext>
              </a:extLst>
            </p:cNvPr>
            <p:cNvPicPr preferRelativeResize="0"/>
            <p:nvPr/>
          </p:nvPicPr>
          <p:blipFill>
            <a:blip r:embed="rId5">
              <a:alphaModFix amt="66000"/>
            </a:blip>
            <a:stretch>
              <a:fillRect/>
            </a:stretch>
          </p:blipFill>
          <p:spPr>
            <a:xfrm>
              <a:off x="6541852" y="3553388"/>
              <a:ext cx="990250" cy="99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2;p13">
              <a:extLst>
                <a:ext uri="{FF2B5EF4-FFF2-40B4-BE49-F238E27FC236}">
                  <a16:creationId xmlns:a16="http://schemas.microsoft.com/office/drawing/2014/main" id="{0F735F5B-6D90-0456-8CC3-47B61916C995}"/>
                </a:ext>
              </a:extLst>
            </p:cNvPr>
            <p:cNvPicPr preferRelativeResize="0"/>
            <p:nvPr/>
          </p:nvPicPr>
          <p:blipFill>
            <a:blip r:embed="rId6">
              <a:alphaModFix amt="66000"/>
            </a:blip>
            <a:stretch>
              <a:fillRect/>
            </a:stretch>
          </p:blipFill>
          <p:spPr>
            <a:xfrm>
              <a:off x="6460210" y="3538463"/>
              <a:ext cx="481800" cy="48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63;p13">
              <a:extLst>
                <a:ext uri="{FF2B5EF4-FFF2-40B4-BE49-F238E27FC236}">
                  <a16:creationId xmlns:a16="http://schemas.microsoft.com/office/drawing/2014/main" id="{2F09AA19-8D56-4347-F551-8C1E0B9D1FC9}"/>
                </a:ext>
              </a:extLst>
            </p:cNvPr>
            <p:cNvSpPr txBox="1"/>
            <p:nvPr/>
          </p:nvSpPr>
          <p:spPr>
            <a:xfrm>
              <a:off x="6662596" y="3930893"/>
              <a:ext cx="7665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3C78D8">
                      <a:alpha val="86000"/>
                    </a:srgbClr>
                  </a:solidFill>
                </a:rPr>
                <a:t>API</a:t>
              </a:r>
              <a:endParaRPr sz="1000" dirty="0">
                <a:solidFill>
                  <a:srgbClr val="3C78D8">
                    <a:alpha val="86000"/>
                  </a:srgbClr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rgbClr val="3C78D8">
                      <a:alpha val="86000"/>
                    </a:srgbClr>
                  </a:solidFill>
                </a:rPr>
                <a:t>Logic</a:t>
              </a:r>
              <a:endParaRPr sz="1000" b="1" dirty="0">
                <a:solidFill>
                  <a:srgbClr val="3C78D8">
                    <a:alpha val="86000"/>
                  </a:srgbClr>
                </a:solidFill>
              </a:endParaRPr>
            </a:p>
          </p:txBody>
        </p:sp>
      </p:grpSp>
      <p:pic>
        <p:nvPicPr>
          <p:cNvPr id="28" name="Graphic 27" descr="Lights On with solid fill">
            <a:extLst>
              <a:ext uri="{FF2B5EF4-FFF2-40B4-BE49-F238E27FC236}">
                <a16:creationId xmlns:a16="http://schemas.microsoft.com/office/drawing/2014/main" id="{28CC167E-2939-1CE7-2C4E-E5527046A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32" y="2553860"/>
            <a:ext cx="436475" cy="4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14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1439D-3551-8BEB-2133-C7CAA79B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FBA977A-3704-FF02-7402-D732FB067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2826"/>
            <a:ext cx="7772400" cy="46578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5BCC839-F9CB-B1B6-7A7A-0C177D7044DA}"/>
              </a:ext>
            </a:extLst>
          </p:cNvPr>
          <p:cNvSpPr/>
          <p:nvPr/>
        </p:nvSpPr>
        <p:spPr>
          <a:xfrm>
            <a:off x="3028208" y="1983179"/>
            <a:ext cx="4892634" cy="2291939"/>
          </a:xfrm>
          <a:prstGeom prst="roundRect">
            <a:avLst/>
          </a:prstGeom>
          <a:solidFill>
            <a:srgbClr val="3E7C76">
              <a:alpha val="101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DE644191-7883-B66C-8EA1-0541D7568E45}"/>
              </a:ext>
            </a:extLst>
          </p:cNvPr>
          <p:cNvSpPr/>
          <p:nvPr/>
        </p:nvSpPr>
        <p:spPr>
          <a:xfrm>
            <a:off x="5625296" y="154832"/>
            <a:ext cx="3341478" cy="1462879"/>
          </a:xfrm>
          <a:prstGeom prst="wedgeEllipseCallout">
            <a:avLst>
              <a:gd name="adj1" fmla="val -39762"/>
              <a:gd name="adj2" fmla="val 96582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Logic – Multi-table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Derivations and Constraints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Backend </a:t>
            </a:r>
            <a:r>
              <a:rPr lang="en" i="1" dirty="0">
                <a:solidFill>
                  <a:srgbClr val="F3F3F3"/>
                </a:solidFill>
              </a:rPr>
              <a:t>Half</a:t>
            </a:r>
            <a:r>
              <a:rPr lang="en" dirty="0">
                <a:solidFill>
                  <a:srgbClr val="F3F3F3"/>
                </a:solidFill>
              </a:rPr>
              <a:t> of System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b="1" i="1" dirty="0">
                <a:solidFill>
                  <a:srgbClr val="F3F3F3"/>
                </a:solidFill>
              </a:rPr>
              <a:t>40X More Concise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F738E1C0-594F-6D0A-C4E8-33FE16210D42}"/>
              </a:ext>
            </a:extLst>
          </p:cNvPr>
          <p:cNvSpPr/>
          <p:nvPr/>
        </p:nvSpPr>
        <p:spPr>
          <a:xfrm>
            <a:off x="151412" y="3705103"/>
            <a:ext cx="2339438" cy="961901"/>
          </a:xfrm>
          <a:prstGeom prst="wedgeEllipseCallout">
            <a:avLst>
              <a:gd name="adj1" fmla="val 12772"/>
              <a:gd name="adj2" fmla="val -111771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Similar Support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For Row Based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Access Control</a:t>
            </a:r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B8607948-3ADC-207F-3D07-5CDA9222C6D2}"/>
              </a:ext>
            </a:extLst>
          </p:cNvPr>
          <p:cNvSpPr/>
          <p:nvPr/>
        </p:nvSpPr>
        <p:spPr>
          <a:xfrm>
            <a:off x="5905942" y="3386889"/>
            <a:ext cx="2963954" cy="1462879"/>
          </a:xfrm>
          <a:prstGeom prst="wedgeEllipseCallout">
            <a:avLst>
              <a:gd name="adj1" fmla="val -46476"/>
              <a:gd name="adj2" fmla="val -81444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 dirty="0">
                <a:solidFill>
                  <a:srgbClr val="F3F3F3"/>
                </a:solidFill>
              </a:rPr>
              <a:t>Not FrankenCode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Nat Lang </a:t>
            </a:r>
            <a:r>
              <a:rPr lang="en" dirty="0">
                <a:solidFill>
                  <a:srgbClr val="F3F3F3"/>
                </a:solidFill>
                <a:sym typeface="Wingdings" pitchFamily="2" charset="2"/>
              </a:rPr>
              <a:t> </a:t>
            </a:r>
            <a:r>
              <a:rPr lang="en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Rule.</a:t>
            </a:r>
            <a:endParaRPr lang="en" dirty="0">
              <a:solidFill>
                <a:srgbClr val="F3F3F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LogicBank executes</a:t>
            </a:r>
          </a:p>
        </p:txBody>
      </p:sp>
      <p:pic>
        <p:nvPicPr>
          <p:cNvPr id="8" name="Google Shape;146;p29">
            <a:extLst>
              <a:ext uri="{FF2B5EF4-FFF2-40B4-BE49-F238E27FC236}">
                <a16:creationId xmlns:a16="http://schemas.microsoft.com/office/drawing/2014/main" id="{A5AD9048-2767-991D-4F5B-8D423C2C9B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5258" y="1518857"/>
            <a:ext cx="834458" cy="563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435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C0D71-0608-B7E4-BEB1-752A00F12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F29650C8-8C2C-65C6-B71C-2C5E236A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3732"/>
            <a:ext cx="7772400" cy="455603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187C6E1-1C66-8DCB-0FF6-FF42900BC45A}"/>
              </a:ext>
            </a:extLst>
          </p:cNvPr>
          <p:cNvSpPr/>
          <p:nvPr/>
        </p:nvSpPr>
        <p:spPr>
          <a:xfrm>
            <a:off x="3028208" y="3479470"/>
            <a:ext cx="4108862" cy="760021"/>
          </a:xfrm>
          <a:prstGeom prst="roundRect">
            <a:avLst/>
          </a:prstGeom>
          <a:solidFill>
            <a:srgbClr val="3E7C76">
              <a:alpha val="101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D81259E8-31BA-60F6-7878-FCF14EC59072}"/>
              </a:ext>
            </a:extLst>
          </p:cNvPr>
          <p:cNvSpPr/>
          <p:nvPr/>
        </p:nvSpPr>
        <p:spPr>
          <a:xfrm>
            <a:off x="6193756" y="293732"/>
            <a:ext cx="2773018" cy="1758740"/>
          </a:xfrm>
          <a:prstGeom prst="wedgeEllipseCallout">
            <a:avLst>
              <a:gd name="adj1" fmla="val -58294"/>
              <a:gd name="adj2" fmla="val 128970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Model Driven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API is 4 lines of code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Simple and Clear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Not FrankenCode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885EF37D-840B-ED55-0817-78784E3B2F84}"/>
              </a:ext>
            </a:extLst>
          </p:cNvPr>
          <p:cNvSpPr/>
          <p:nvPr/>
        </p:nvSpPr>
        <p:spPr>
          <a:xfrm>
            <a:off x="3231960" y="118754"/>
            <a:ext cx="2339438" cy="961901"/>
          </a:xfrm>
          <a:prstGeom prst="wedgeEllipseCallout">
            <a:avLst>
              <a:gd name="adj1" fmla="val -80629"/>
              <a:gd name="adj2" fmla="val 48723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Project Created by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GenAI/Logic Automation</a:t>
            </a:r>
          </a:p>
        </p:txBody>
      </p:sp>
    </p:spTree>
    <p:extLst>
      <p:ext uri="{BB962C8B-B14F-4D97-AF65-F5344CB8AC3E}">
        <p14:creationId xmlns:p14="http://schemas.microsoft.com/office/powerpoint/2010/main" val="96049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941686-D03F-7BD0-3FC3-E0187151D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"/>
            <a:ext cx="8759484" cy="5114925"/>
          </a:xfrm>
          <a:prstGeom prst="rect">
            <a:avLst/>
          </a:prstGeom>
        </p:spPr>
      </p:pic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47B87686-0025-A3D4-B34E-69FCA637AE1E}"/>
              </a:ext>
            </a:extLst>
          </p:cNvPr>
          <p:cNvSpPr/>
          <p:nvPr/>
        </p:nvSpPr>
        <p:spPr>
          <a:xfrm>
            <a:off x="5943600" y="268841"/>
            <a:ext cx="2951922" cy="2141849"/>
          </a:xfrm>
          <a:prstGeom prst="wedgeEllipseCallout">
            <a:avLst>
              <a:gd name="adj1" fmla="val -47506"/>
              <a:gd name="adj2" fmla="val 115371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Declare Security</a:t>
            </a:r>
          </a:p>
          <a:p>
            <a:pPr algn="ctr"/>
            <a:endParaRPr lang="en-US" b="1" dirty="0">
              <a:solidFill>
                <a:srgbClr val="F3F3F3"/>
              </a:solidFill>
            </a:endParaRPr>
          </a:p>
          <a:p>
            <a:pPr algn="ctr"/>
            <a:r>
              <a:rPr lang="en-US" b="1" dirty="0">
                <a:solidFill>
                  <a:srgbClr val="F3F3F3"/>
                </a:solidFill>
              </a:rPr>
              <a:t>Authenticate</a:t>
            </a:r>
            <a:r>
              <a:rPr lang="en-US" dirty="0">
                <a:solidFill>
                  <a:srgbClr val="F3F3F3"/>
                </a:solidFill>
              </a:rPr>
              <a:t> (e.g., </a:t>
            </a:r>
            <a:r>
              <a:rPr lang="en-US" dirty="0" err="1">
                <a:solidFill>
                  <a:srgbClr val="F3F3F3"/>
                </a:solidFill>
              </a:rPr>
              <a:t>Keycloak</a:t>
            </a:r>
            <a:r>
              <a:rPr lang="en-US" dirty="0">
                <a:solidFill>
                  <a:srgbClr val="F3F3F3"/>
                </a:solidFill>
              </a:rPr>
              <a:t>)</a:t>
            </a:r>
          </a:p>
          <a:p>
            <a:pPr algn="ctr"/>
            <a:endParaRPr lang="en-US" dirty="0">
              <a:solidFill>
                <a:srgbClr val="F3F3F3"/>
              </a:solidFill>
            </a:endParaRPr>
          </a:p>
          <a:p>
            <a:pPr algn="ctr"/>
            <a:r>
              <a:rPr lang="en-US" b="1" dirty="0">
                <a:solidFill>
                  <a:srgbClr val="F3F3F3"/>
                </a:solidFill>
              </a:rPr>
              <a:t>Authorize</a:t>
            </a:r>
            <a:r>
              <a:rPr lang="en-US" dirty="0">
                <a:solidFill>
                  <a:srgbClr val="F3F3F3"/>
                </a:solidFill>
              </a:rPr>
              <a:t> (Role Based Access Control to Rows)</a:t>
            </a:r>
          </a:p>
        </p:txBody>
      </p:sp>
    </p:spTree>
    <p:extLst>
      <p:ext uri="{BB962C8B-B14F-4D97-AF65-F5344CB8AC3E}">
        <p14:creationId xmlns:p14="http://schemas.microsoft.com/office/powerpoint/2010/main" val="265072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F65EBDD4-5C98-D9DC-35E6-2D07F120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8B0E1B3-FBBB-E3FA-2C2B-D754AE720812}"/>
              </a:ext>
            </a:extLst>
          </p:cNvPr>
          <p:cNvGrpSpPr/>
          <p:nvPr/>
        </p:nvGrpSpPr>
        <p:grpSpPr>
          <a:xfrm>
            <a:off x="3989929" y="752354"/>
            <a:ext cx="2103120" cy="4064879"/>
            <a:chOff x="2804874" y="762844"/>
            <a:chExt cx="2121504" cy="406487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1CDF86F-FB51-E570-06D9-B2FF0DD5F7C8}"/>
                </a:ext>
              </a:extLst>
            </p:cNvPr>
            <p:cNvSpPr/>
            <p:nvPr/>
          </p:nvSpPr>
          <p:spPr>
            <a:xfrm>
              <a:off x="2804874" y="762844"/>
              <a:ext cx="2121504" cy="4064879"/>
            </a:xfrm>
            <a:prstGeom prst="roundRect">
              <a:avLst/>
            </a:prstGeom>
            <a:noFill/>
            <a:ln>
              <a:solidFill>
                <a:srgbClr val="A0BE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</a:rPr>
                <a:t>Created Project</a:t>
              </a:r>
            </a:p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Models</a:t>
              </a:r>
            </a:p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(+ code as required)</a:t>
              </a:r>
            </a:p>
          </p:txBody>
        </p:sp>
        <p:sp>
          <p:nvSpPr>
            <p:cNvPr id="11" name="Google Shape;130;p27">
              <a:extLst>
                <a:ext uri="{FF2B5EF4-FFF2-40B4-BE49-F238E27FC236}">
                  <a16:creationId xmlns:a16="http://schemas.microsoft.com/office/drawing/2014/main" id="{73B33BA7-6E29-AF7C-47B2-492F59D7566B}"/>
                </a:ext>
              </a:extLst>
            </p:cNvPr>
            <p:cNvSpPr/>
            <p:nvPr/>
          </p:nvSpPr>
          <p:spPr>
            <a:xfrm>
              <a:off x="3271266" y="2819902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API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6" name="Google Shape;130;p27">
              <a:extLst>
                <a:ext uri="{FF2B5EF4-FFF2-40B4-BE49-F238E27FC236}">
                  <a16:creationId xmlns:a16="http://schemas.microsoft.com/office/drawing/2014/main" id="{C283174D-D849-AC3B-B4E7-C159BD77B842}"/>
                </a:ext>
              </a:extLst>
            </p:cNvPr>
            <p:cNvSpPr/>
            <p:nvPr/>
          </p:nvSpPr>
          <p:spPr>
            <a:xfrm>
              <a:off x="3271266" y="3488230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Database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7" name="Google Shape;130;p27">
              <a:extLst>
                <a:ext uri="{FF2B5EF4-FFF2-40B4-BE49-F238E27FC236}">
                  <a16:creationId xmlns:a16="http://schemas.microsoft.com/office/drawing/2014/main" id="{2FA35695-069D-924C-4A47-7E8D72852C1E}"/>
                </a:ext>
              </a:extLst>
            </p:cNvPr>
            <p:cNvSpPr/>
            <p:nvPr/>
          </p:nvSpPr>
          <p:spPr>
            <a:xfrm>
              <a:off x="3271266" y="4156558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Rules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Google Shape;130;p27">
              <a:extLst>
                <a:ext uri="{FF2B5EF4-FFF2-40B4-BE49-F238E27FC236}">
                  <a16:creationId xmlns:a16="http://schemas.microsoft.com/office/drawing/2014/main" id="{39E25F41-C45C-C8E5-D5F4-85CDAA79D9EE}"/>
                </a:ext>
              </a:extLst>
            </p:cNvPr>
            <p:cNvSpPr/>
            <p:nvPr/>
          </p:nvSpPr>
          <p:spPr>
            <a:xfrm>
              <a:off x="3306282" y="2148737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App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Google Shape;119;p26">
            <a:extLst>
              <a:ext uri="{FF2B5EF4-FFF2-40B4-BE49-F238E27FC236}">
                <a16:creationId xmlns:a16="http://schemas.microsoft.com/office/drawing/2014/main" id="{2F9CB0DA-6D0C-A7F7-A3BD-B8205E015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07" y="292625"/>
            <a:ext cx="3678229" cy="1142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GenAI-Logic Creates</a:t>
            </a:r>
            <a:br>
              <a:rPr lang="en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Executable Models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Google Shape;114;p25">
            <a:extLst>
              <a:ext uri="{FF2B5EF4-FFF2-40B4-BE49-F238E27FC236}">
                <a16:creationId xmlns:a16="http://schemas.microsoft.com/office/drawing/2014/main" id="{6C795911-1FBD-6EB4-CE9E-2497A48D2FC3}"/>
              </a:ext>
            </a:extLst>
          </p:cNvPr>
          <p:cNvSpPr/>
          <p:nvPr/>
        </p:nvSpPr>
        <p:spPr>
          <a:xfrm>
            <a:off x="134969" y="2416544"/>
            <a:ext cx="1632450" cy="928327"/>
          </a:xfrm>
          <a:prstGeom prst="cloudCallout">
            <a:avLst>
              <a:gd name="adj1" fmla="val -26447"/>
              <a:gd name="adj2" fmla="val -12469"/>
            </a:avLst>
          </a:prstGeom>
          <a:solidFill>
            <a:srgbClr val="DDEB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3038" lvl="1" algn="ctr">
              <a:tabLst>
                <a:tab pos="738188" algn="l"/>
              </a:tabLs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Customers</a:t>
            </a:r>
          </a:p>
          <a:p>
            <a:pPr marL="173038" lvl="1" algn="ctr">
              <a:tabLst>
                <a:tab pos="738188" algn="l"/>
              </a:tabLs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Orders</a:t>
            </a:r>
          </a:p>
          <a:p>
            <a:pPr marL="173038" lvl="1" algn="ctr">
              <a:tabLst>
                <a:tab pos="738188" algn="l"/>
              </a:tabLs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Products </a:t>
            </a:r>
          </a:p>
          <a:p>
            <a:pPr marL="173038" lvl="1" algn="ctr">
              <a:tabLst>
                <a:tab pos="738188" algn="l"/>
              </a:tabLs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Items</a:t>
            </a:r>
            <a:endParaRPr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A54E28F-E398-A480-A0E4-19C06B4D6DA3}"/>
              </a:ext>
            </a:extLst>
          </p:cNvPr>
          <p:cNvSpPr/>
          <p:nvPr/>
        </p:nvSpPr>
        <p:spPr>
          <a:xfrm>
            <a:off x="1989876" y="2652536"/>
            <a:ext cx="1632450" cy="385477"/>
          </a:xfrm>
          <a:prstGeom prst="roundRect">
            <a:avLst/>
          </a:prstGeom>
          <a:noFill/>
          <a:ln>
            <a:solidFill>
              <a:srgbClr val="A0BE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GenAI-Logic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470C9B-4A52-80DB-7FA4-C51E1AEEB3FB}"/>
              </a:ext>
            </a:extLst>
          </p:cNvPr>
          <p:cNvGrpSpPr/>
          <p:nvPr/>
        </p:nvGrpSpPr>
        <p:grpSpPr>
          <a:xfrm>
            <a:off x="6577825" y="752354"/>
            <a:ext cx="2103120" cy="4099410"/>
            <a:chOff x="4737970" y="-1205738"/>
            <a:chExt cx="1897068" cy="409941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1B92E99-16C2-D32B-D6DC-E10CA04FE79E}"/>
                </a:ext>
              </a:extLst>
            </p:cNvPr>
            <p:cNvSpPr/>
            <p:nvPr/>
          </p:nvSpPr>
          <p:spPr>
            <a:xfrm>
              <a:off x="4737970" y="-1205738"/>
              <a:ext cx="1897068" cy="4099410"/>
            </a:xfrm>
            <a:prstGeom prst="roundRect">
              <a:avLst/>
            </a:prstGeom>
            <a:noFill/>
            <a:ln>
              <a:solidFill>
                <a:srgbClr val="A0BE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</a:rPr>
                <a:t>Runtime Libs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Execution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Engines</a:t>
              </a:r>
            </a:p>
          </p:txBody>
        </p:sp>
        <p:sp>
          <p:nvSpPr>
            <p:cNvPr id="30" name="Google Shape;130;p27">
              <a:extLst>
                <a:ext uri="{FF2B5EF4-FFF2-40B4-BE49-F238E27FC236}">
                  <a16:creationId xmlns:a16="http://schemas.microsoft.com/office/drawing/2014/main" id="{110826B2-A3AB-C744-346C-8EA16E81594B}"/>
                </a:ext>
              </a:extLst>
            </p:cNvPr>
            <p:cNvSpPr/>
            <p:nvPr/>
          </p:nvSpPr>
          <p:spPr>
            <a:xfrm>
              <a:off x="5092144" y="851320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safrs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130;p27">
              <a:extLst>
                <a:ext uri="{FF2B5EF4-FFF2-40B4-BE49-F238E27FC236}">
                  <a16:creationId xmlns:a16="http://schemas.microsoft.com/office/drawing/2014/main" id="{4B32A981-AFE4-C647-01F0-199D077D8F9C}"/>
                </a:ext>
              </a:extLst>
            </p:cNvPr>
            <p:cNvSpPr/>
            <p:nvPr/>
          </p:nvSpPr>
          <p:spPr>
            <a:xfrm>
              <a:off x="5092144" y="1519648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SQLAlchemy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2" name="Google Shape;130;p27">
              <a:extLst>
                <a:ext uri="{FF2B5EF4-FFF2-40B4-BE49-F238E27FC236}">
                  <a16:creationId xmlns:a16="http://schemas.microsoft.com/office/drawing/2014/main" id="{F3D406E4-9D8D-7F9B-109A-FE56E4AB4FE9}"/>
                </a:ext>
              </a:extLst>
            </p:cNvPr>
            <p:cNvSpPr/>
            <p:nvPr/>
          </p:nvSpPr>
          <p:spPr>
            <a:xfrm>
              <a:off x="5092144" y="2187976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LogicBank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6" name="Google Shape;130;p27">
              <a:extLst>
                <a:ext uri="{FF2B5EF4-FFF2-40B4-BE49-F238E27FC236}">
                  <a16:creationId xmlns:a16="http://schemas.microsoft.com/office/drawing/2014/main" id="{9C227DBE-0408-D8D9-C0B3-55B0030DF130}"/>
                </a:ext>
              </a:extLst>
            </p:cNvPr>
            <p:cNvSpPr/>
            <p:nvPr/>
          </p:nvSpPr>
          <p:spPr>
            <a:xfrm>
              <a:off x="5092144" y="180155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safrs/ra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19BAD9-E594-D0E9-F359-B9AC532CF336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5665411" y="2366847"/>
            <a:ext cx="1305057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F1FB7D-AAB6-D554-D6F7-59D1827AB1E3}"/>
              </a:ext>
            </a:extLst>
          </p:cNvPr>
          <p:cNvCxnSpPr>
            <a:cxnSpLocks/>
            <a:stCxn id="11" idx="3"/>
            <a:endCxn id="30" idx="1"/>
          </p:cNvCxnSpPr>
          <p:nvPr/>
        </p:nvCxnSpPr>
        <p:spPr>
          <a:xfrm>
            <a:off x="5630698" y="3038012"/>
            <a:ext cx="133977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31E037-5575-8F52-BE67-AA3BE9CE79F9}"/>
              </a:ext>
            </a:extLst>
          </p:cNvPr>
          <p:cNvCxnSpPr>
            <a:cxnSpLocks/>
            <a:stCxn id="16" idx="3"/>
            <a:endCxn id="31" idx="1"/>
          </p:cNvCxnSpPr>
          <p:nvPr/>
        </p:nvCxnSpPr>
        <p:spPr>
          <a:xfrm>
            <a:off x="5630698" y="3706340"/>
            <a:ext cx="133977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56A609-DAC5-9699-07AC-D407BEE3CCE2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>
          <a:xfrm>
            <a:off x="5630698" y="4374668"/>
            <a:ext cx="133977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BF1B85-2446-3F80-2C19-8619649346E6}"/>
              </a:ext>
            </a:extLst>
          </p:cNvPr>
          <p:cNvCxnSpPr>
            <a:cxnSpLocks/>
          </p:cNvCxnSpPr>
          <p:nvPr/>
        </p:nvCxnSpPr>
        <p:spPr>
          <a:xfrm>
            <a:off x="5641633" y="1477357"/>
            <a:ext cx="133977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3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14E44992-F722-55BE-BF61-EC464883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980"/>
            <a:ext cx="7772400" cy="494153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BE81CA-E533-0FC9-CA75-B4C17B19AFEC}"/>
              </a:ext>
            </a:extLst>
          </p:cNvPr>
          <p:cNvSpPr/>
          <p:nvPr/>
        </p:nvSpPr>
        <p:spPr>
          <a:xfrm>
            <a:off x="3028208" y="2375065"/>
            <a:ext cx="4952010" cy="1900053"/>
          </a:xfrm>
          <a:prstGeom prst="roundRect">
            <a:avLst/>
          </a:prstGeom>
          <a:solidFill>
            <a:srgbClr val="3E7C76">
              <a:alpha val="101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997589-6734-A535-13B5-146F9CB2BD73}"/>
              </a:ext>
            </a:extLst>
          </p:cNvPr>
          <p:cNvSpPr/>
          <p:nvPr/>
        </p:nvSpPr>
        <p:spPr>
          <a:xfrm>
            <a:off x="6193756" y="293732"/>
            <a:ext cx="2773018" cy="1758740"/>
          </a:xfrm>
          <a:prstGeom prst="wedgeEllipseCallout">
            <a:avLst>
              <a:gd name="adj1" fmla="val -58294"/>
              <a:gd name="adj2" fmla="val 128970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Custom API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Minimal Code,</a:t>
            </a:r>
          </a:p>
          <a:p>
            <a:pPr algn="ctr"/>
            <a:r>
              <a:rPr lang="en-US" dirty="0">
                <a:solidFill>
                  <a:srgbClr val="F3F3F3"/>
                </a:solidFill>
              </a:rPr>
              <a:t>s</a:t>
            </a:r>
            <a:r>
              <a:rPr lang="en" dirty="0">
                <a:solidFill>
                  <a:srgbClr val="F3F3F3"/>
                </a:solidFill>
              </a:rPr>
              <a:t>ince API enforces logic (via </a:t>
            </a:r>
            <a:r>
              <a:rPr lang="en-US" dirty="0">
                <a:solidFill>
                  <a:srgbClr val="F3F3F3"/>
                </a:solidFill>
              </a:rPr>
              <a:t>SQLAlchemy events)</a:t>
            </a:r>
            <a:endParaRPr lang="en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0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B768E3B-3808-C5BA-390E-CA03CF863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980"/>
            <a:ext cx="7772400" cy="494153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A34322-7406-934C-A396-460D08FAF38E}"/>
              </a:ext>
            </a:extLst>
          </p:cNvPr>
          <p:cNvSpPr/>
          <p:nvPr/>
        </p:nvSpPr>
        <p:spPr>
          <a:xfrm>
            <a:off x="3028208" y="1328057"/>
            <a:ext cx="4952010" cy="2677887"/>
          </a:xfrm>
          <a:prstGeom prst="roundRect">
            <a:avLst/>
          </a:prstGeom>
          <a:solidFill>
            <a:srgbClr val="3E7C76">
              <a:alpha val="101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E7BEED60-1A9E-8560-2F12-0C44C972BC98}"/>
              </a:ext>
            </a:extLst>
          </p:cNvPr>
          <p:cNvSpPr/>
          <p:nvPr/>
        </p:nvSpPr>
        <p:spPr>
          <a:xfrm>
            <a:off x="6164650" y="199469"/>
            <a:ext cx="2773018" cy="1876174"/>
          </a:xfrm>
          <a:prstGeom prst="wedgeEllipseCallout">
            <a:avLst>
              <a:gd name="adj1" fmla="val -43769"/>
              <a:gd name="adj2" fmla="val 90676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App Integration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-US" dirty="0">
                <a:solidFill>
                  <a:srgbClr val="F3F3F3"/>
                </a:solidFill>
              </a:rPr>
              <a:t>Extend Logic with Kafka Integration</a:t>
            </a:r>
            <a:endParaRPr lang="en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340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12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Logic Server - Runtime Stack</a:t>
            </a:r>
            <a:endParaRPr/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4" cy="27536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EA33F3C4-0482-568F-DB62-048DFF8474C5}"/>
              </a:ext>
            </a:extLst>
          </p:cNvPr>
          <p:cNvSpPr/>
          <p:nvPr/>
        </p:nvSpPr>
        <p:spPr>
          <a:xfrm>
            <a:off x="4632663" y="3347499"/>
            <a:ext cx="1804737" cy="847689"/>
          </a:xfrm>
          <a:prstGeom prst="wedgeEllipseCallout">
            <a:avLst>
              <a:gd name="adj1" fmla="val -50721"/>
              <a:gd name="adj2" fmla="val -56273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3F3F3"/>
                </a:solidFill>
              </a:rPr>
              <a:t>API Encapsulates Rules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26"/>
          <p:cNvGraphicFramePr/>
          <p:nvPr/>
        </p:nvGraphicFramePr>
        <p:xfrm>
          <a:off x="706688" y="318388"/>
          <a:ext cx="7730625" cy="45067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3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What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Why It Matters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 Instant Working Software - GenAI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Enables Requirements Collaboration</a:t>
                      </a:r>
                      <a:b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</a:b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Rich API Unblocks Custom UI Dev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 Iterate - Declarative Logic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Simple, Clear, and Transparent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Concise: 5 Rules, or 200 lines of code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3. Open, Standard Customization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Models not code (eg, 5 rules)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Your IDE, Python, libraries, tools…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4. Open, Standard Deployment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Deploy Anywhere, no fees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125" y="1587553"/>
            <a:ext cx="5027175" cy="28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371625" y="574875"/>
            <a:ext cx="1805100" cy="1062000"/>
          </a:xfrm>
          <a:prstGeom prst="wedgeEllipseCallout">
            <a:avLst>
              <a:gd name="adj1" fmla="val 79299"/>
              <a:gd name="adj2" fmla="val 101714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How did the screen review go?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717925" y="1250575"/>
            <a:ext cx="1805100" cy="1062000"/>
          </a:xfrm>
          <a:prstGeom prst="wedgeEllipseCallout">
            <a:avLst>
              <a:gd name="adj1" fmla="val -71292"/>
              <a:gd name="adj2" fmla="val 46864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Late.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Not what we meant.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620110" y="2672600"/>
            <a:ext cx="1952740" cy="1386000"/>
          </a:xfrm>
          <a:prstGeom prst="cloudCallout">
            <a:avLst>
              <a:gd name="adj1" fmla="val 95761"/>
              <a:gd name="adj2" fmla="val -49157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Ouch.</a:t>
            </a:r>
            <a:endParaRPr dirty="0">
              <a:solidFill>
                <a:srgbClr val="F3F3F3"/>
              </a:solidFill>
            </a:endParaRPr>
          </a:p>
          <a:p>
            <a:pPr algn="ctr"/>
            <a:endParaRPr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Months, down the drain.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C2748A-FEED-A392-4593-74AEF3A16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32D2343-0595-6B79-2558-F326382F1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" y="13252"/>
            <a:ext cx="8893546" cy="5074682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C4EF80-3699-FDD1-F6E6-5C7B84E6A903}"/>
              </a:ext>
            </a:extLst>
          </p:cNvPr>
          <p:cNvSpPr/>
          <p:nvPr/>
        </p:nvSpPr>
        <p:spPr>
          <a:xfrm>
            <a:off x="1253835" y="2434441"/>
            <a:ext cx="6896633" cy="760021"/>
          </a:xfrm>
          <a:prstGeom prst="roundRect">
            <a:avLst/>
          </a:prstGeom>
          <a:solidFill>
            <a:srgbClr val="3E7C76">
              <a:alpha val="101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nt Arrow 1">
            <a:extLst>
              <a:ext uri="{FF2B5EF4-FFF2-40B4-BE49-F238E27FC236}">
                <a16:creationId xmlns:a16="http://schemas.microsoft.com/office/drawing/2014/main" id="{87CF1368-D123-F732-9DCC-870471E39917}"/>
              </a:ext>
            </a:extLst>
          </p:cNvPr>
          <p:cNvSpPr/>
          <p:nvPr/>
        </p:nvSpPr>
        <p:spPr>
          <a:xfrm rot="16200000" flipH="1">
            <a:off x="5107542" y="1116469"/>
            <a:ext cx="865133" cy="1770812"/>
          </a:xfrm>
          <a:prstGeom prst="bentArrow">
            <a:avLst>
              <a:gd name="adj1" fmla="val 36712"/>
              <a:gd name="adj2" fmla="val 28254"/>
              <a:gd name="adj3" fmla="val 25000"/>
              <a:gd name="adj4" fmla="val 43750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vert" wrap="square" lIns="91425" tIns="91425" rIns="91425" bIns="91425" anchor="t" anchorCtr="0">
            <a:noAutofit/>
          </a:bodyPr>
          <a:lstStyle/>
          <a:p>
            <a:pPr algn="ctr"/>
            <a:endParaRPr lang="en-US" dirty="0">
              <a:solidFill>
                <a:srgbClr val="F3F3F3"/>
              </a:solidFill>
              <a:latin typeface="Arial"/>
              <a:cs typeface="Arial"/>
            </a:endParaRP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AA8A32A-EBD8-821B-3518-E213C0B31C6D}"/>
              </a:ext>
            </a:extLst>
          </p:cNvPr>
          <p:cNvSpPr/>
          <p:nvPr/>
        </p:nvSpPr>
        <p:spPr>
          <a:xfrm rot="10800000" flipH="1">
            <a:off x="4752990" y="3210960"/>
            <a:ext cx="1635454" cy="977982"/>
          </a:xfrm>
          <a:prstGeom prst="bentArrow">
            <a:avLst>
              <a:gd name="adj1" fmla="val 36712"/>
              <a:gd name="adj2" fmla="val 28254"/>
              <a:gd name="adj3" fmla="val 25000"/>
              <a:gd name="adj4" fmla="val 43750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vert" wrap="square" lIns="91425" tIns="91425" rIns="91425" bIns="91425" anchor="t" anchorCtr="0">
            <a:noAutofit/>
          </a:bodyPr>
          <a:lstStyle/>
          <a:p>
            <a:pPr algn="ctr"/>
            <a:endParaRPr lang="en-US" dirty="0">
              <a:solidFill>
                <a:srgbClr val="F3F3F3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0F65D-CC10-9DA6-6D8C-F6215AE29A8E}"/>
              </a:ext>
            </a:extLst>
          </p:cNvPr>
          <p:cNvSpPr txBox="1"/>
          <p:nvPr/>
        </p:nvSpPr>
        <p:spPr>
          <a:xfrm>
            <a:off x="5280606" y="3739351"/>
            <a:ext cx="851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3F3F3"/>
                </a:solidFill>
              </a:rPr>
              <a:t>Running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0A4A6-68F0-C00C-BBA9-4D04235601E9}"/>
              </a:ext>
            </a:extLst>
          </p:cNvPr>
          <p:cNvSpPr txBox="1"/>
          <p:nvPr/>
        </p:nvSpPr>
        <p:spPr>
          <a:xfrm>
            <a:off x="5280606" y="158299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3F3F3"/>
                </a:solidFill>
              </a:rPr>
              <a:t>Idea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11A699-35B7-2AC6-D161-EF79CD20559F}"/>
              </a:ext>
            </a:extLst>
          </p:cNvPr>
          <p:cNvGrpSpPr/>
          <p:nvPr/>
        </p:nvGrpSpPr>
        <p:grpSpPr>
          <a:xfrm>
            <a:off x="6470601" y="3569637"/>
            <a:ext cx="834208" cy="867282"/>
            <a:chOff x="6460210" y="3538463"/>
            <a:chExt cx="1071892" cy="1005175"/>
          </a:xfrm>
        </p:grpSpPr>
        <p:pic>
          <p:nvPicPr>
            <p:cNvPr id="11" name="Google Shape;55;p13">
              <a:extLst>
                <a:ext uri="{FF2B5EF4-FFF2-40B4-BE49-F238E27FC236}">
                  <a16:creationId xmlns:a16="http://schemas.microsoft.com/office/drawing/2014/main" id="{AE0449DC-1BD9-F67C-14BB-B087BEC6EAE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99360" y="3564513"/>
              <a:ext cx="422075" cy="42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61;p13">
              <a:extLst>
                <a:ext uri="{FF2B5EF4-FFF2-40B4-BE49-F238E27FC236}">
                  <a16:creationId xmlns:a16="http://schemas.microsoft.com/office/drawing/2014/main" id="{0F466261-5DC2-2502-7681-32C5ECEE62AB}"/>
                </a:ext>
              </a:extLst>
            </p:cNvPr>
            <p:cNvPicPr preferRelativeResize="0"/>
            <p:nvPr/>
          </p:nvPicPr>
          <p:blipFill>
            <a:blip r:embed="rId5">
              <a:alphaModFix amt="66000"/>
            </a:blip>
            <a:stretch>
              <a:fillRect/>
            </a:stretch>
          </p:blipFill>
          <p:spPr>
            <a:xfrm>
              <a:off x="6541852" y="3553388"/>
              <a:ext cx="990250" cy="99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62;p13">
              <a:extLst>
                <a:ext uri="{FF2B5EF4-FFF2-40B4-BE49-F238E27FC236}">
                  <a16:creationId xmlns:a16="http://schemas.microsoft.com/office/drawing/2014/main" id="{678BAC08-B7F7-C138-37D4-2A5D4CA22898}"/>
                </a:ext>
              </a:extLst>
            </p:cNvPr>
            <p:cNvPicPr preferRelativeResize="0"/>
            <p:nvPr/>
          </p:nvPicPr>
          <p:blipFill>
            <a:blip r:embed="rId6">
              <a:alphaModFix amt="66000"/>
            </a:blip>
            <a:stretch>
              <a:fillRect/>
            </a:stretch>
          </p:blipFill>
          <p:spPr>
            <a:xfrm>
              <a:off x="6460210" y="3538463"/>
              <a:ext cx="481800" cy="48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63;p13">
              <a:extLst>
                <a:ext uri="{FF2B5EF4-FFF2-40B4-BE49-F238E27FC236}">
                  <a16:creationId xmlns:a16="http://schemas.microsoft.com/office/drawing/2014/main" id="{A55A69E2-0BE6-0695-9368-85FEA4087675}"/>
                </a:ext>
              </a:extLst>
            </p:cNvPr>
            <p:cNvSpPr txBox="1"/>
            <p:nvPr/>
          </p:nvSpPr>
          <p:spPr>
            <a:xfrm>
              <a:off x="6662596" y="3930893"/>
              <a:ext cx="7665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3C78D8">
                      <a:alpha val="86000"/>
                    </a:srgbClr>
                  </a:solidFill>
                </a:rPr>
                <a:t>API</a:t>
              </a:r>
              <a:endParaRPr sz="1000" dirty="0">
                <a:solidFill>
                  <a:srgbClr val="3C78D8">
                    <a:alpha val="86000"/>
                  </a:srgbClr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rgbClr val="3C78D8">
                      <a:alpha val="86000"/>
                    </a:srgbClr>
                  </a:solidFill>
                </a:rPr>
                <a:t>Logic</a:t>
              </a:r>
              <a:endParaRPr sz="1000" b="1" dirty="0">
                <a:solidFill>
                  <a:srgbClr val="3C78D8">
                    <a:alpha val="86000"/>
                  </a:srgb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7FD9E91-C5AD-34E3-5ADA-B9371E4EA314}"/>
              </a:ext>
            </a:extLst>
          </p:cNvPr>
          <p:cNvSpPr txBox="1"/>
          <p:nvPr/>
        </p:nvSpPr>
        <p:spPr>
          <a:xfrm>
            <a:off x="2884806" y="3930893"/>
            <a:ext cx="112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ü"/>
            </a:pP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Database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ü"/>
            </a:pP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API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ü"/>
            </a:pP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38047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B9DF2-FB12-C55B-C7E7-514EC3AE8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4253E1B6-77C4-7ED4-AA8A-936EEB0F1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8" y="0"/>
            <a:ext cx="8714742" cy="5103852"/>
          </a:xfrm>
          <a:prstGeom prst="rect">
            <a:avLst/>
          </a:prstGeom>
        </p:spPr>
      </p:pic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13B861B1-8765-FEA3-53D2-6BAC76C03E48}"/>
              </a:ext>
            </a:extLst>
          </p:cNvPr>
          <p:cNvSpPr/>
          <p:nvPr/>
        </p:nvSpPr>
        <p:spPr>
          <a:xfrm>
            <a:off x="7090422" y="248964"/>
            <a:ext cx="1805100" cy="1080137"/>
          </a:xfrm>
          <a:prstGeom prst="wedgeEllipseCallout">
            <a:avLst>
              <a:gd name="adj1" fmla="val -63861"/>
              <a:gd name="adj2" fmla="val 90483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Created from prompt by GenAI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22394839-7B50-57FC-2334-DE08A7A0F53B}"/>
              </a:ext>
            </a:extLst>
          </p:cNvPr>
          <p:cNvSpPr/>
          <p:nvPr/>
        </p:nvSpPr>
        <p:spPr>
          <a:xfrm>
            <a:off x="1724296" y="2530929"/>
            <a:ext cx="1306287" cy="836022"/>
          </a:xfrm>
          <a:prstGeom prst="bentArrow">
            <a:avLst>
              <a:gd name="adj1" fmla="val 34375"/>
              <a:gd name="adj2" fmla="val 47656"/>
              <a:gd name="adj3" fmla="val 46875"/>
              <a:gd name="adj4" fmla="val 4375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3F3F3"/>
                </a:solidFill>
                <a:latin typeface="Arial"/>
                <a:cs typeface="Arial"/>
              </a:rPr>
              <a:t>Admin App</a:t>
            </a:r>
          </a:p>
        </p:txBody>
      </p:sp>
    </p:spTree>
    <p:extLst>
      <p:ext uri="{BB962C8B-B14F-4D97-AF65-F5344CB8AC3E}">
        <p14:creationId xmlns:p14="http://schemas.microsoft.com/office/powerpoint/2010/main" val="3461822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732B4FE-402E-B725-230B-76E980B821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460800"/>
              </p:ext>
            </p:extLst>
          </p:nvPr>
        </p:nvGraphicFramePr>
        <p:xfrm>
          <a:off x="369507" y="173988"/>
          <a:ext cx="8404986" cy="4668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>
            <a:extLst>
              <a:ext uri="{FF2B5EF4-FFF2-40B4-BE49-F238E27FC236}">
                <a16:creationId xmlns:a16="http://schemas.microsoft.com/office/drawing/2014/main" id="{38093DD6-288B-B042-C02A-6046A8760C7A}"/>
              </a:ext>
            </a:extLst>
          </p:cNvPr>
          <p:cNvSpPr/>
          <p:nvPr/>
        </p:nvSpPr>
        <p:spPr>
          <a:xfrm>
            <a:off x="1886673" y="1956121"/>
            <a:ext cx="1840375" cy="1319513"/>
          </a:xfrm>
          <a:custGeom>
            <a:avLst/>
            <a:gdLst>
              <a:gd name="connsiteX0" fmla="*/ 0 w 1598212"/>
              <a:gd name="connsiteY0" fmla="*/ 1200517 h 1200517"/>
              <a:gd name="connsiteX1" fmla="*/ 349857 w 1598212"/>
              <a:gd name="connsiteY1" fmla="*/ 55529 h 1200517"/>
              <a:gd name="connsiteX2" fmla="*/ 1510748 w 1598212"/>
              <a:gd name="connsiteY2" fmla="*/ 166848 h 1200517"/>
              <a:gd name="connsiteX3" fmla="*/ 1510748 w 1598212"/>
              <a:gd name="connsiteY3" fmla="*/ 166848 h 1200517"/>
              <a:gd name="connsiteX4" fmla="*/ 1510748 w 1598212"/>
              <a:gd name="connsiteY4" fmla="*/ 166848 h 1200517"/>
              <a:gd name="connsiteX5" fmla="*/ 1510748 w 1598212"/>
              <a:gd name="connsiteY5" fmla="*/ 166848 h 1200517"/>
              <a:gd name="connsiteX6" fmla="*/ 1598212 w 1598212"/>
              <a:gd name="connsiteY6" fmla="*/ 182750 h 1200517"/>
              <a:gd name="connsiteX7" fmla="*/ 1598212 w 1598212"/>
              <a:gd name="connsiteY7" fmla="*/ 182750 h 120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8212" h="1200517">
                <a:moveTo>
                  <a:pt x="0" y="1200517"/>
                </a:moveTo>
                <a:cubicBezTo>
                  <a:pt x="49033" y="714162"/>
                  <a:pt x="98066" y="227807"/>
                  <a:pt x="349857" y="55529"/>
                </a:cubicBezTo>
                <a:cubicBezTo>
                  <a:pt x="601648" y="-116749"/>
                  <a:pt x="1510748" y="166848"/>
                  <a:pt x="1510748" y="166848"/>
                </a:cubicBezTo>
                <a:lnTo>
                  <a:pt x="1510748" y="166848"/>
                </a:lnTo>
                <a:lnTo>
                  <a:pt x="1510748" y="166848"/>
                </a:lnTo>
                <a:lnTo>
                  <a:pt x="1510748" y="166848"/>
                </a:lnTo>
                <a:lnTo>
                  <a:pt x="1598212" y="182750"/>
                </a:lnTo>
                <a:lnTo>
                  <a:pt x="1598212" y="182750"/>
                </a:lnTo>
              </a:path>
            </a:pathLst>
          </a:custGeom>
          <a:noFill/>
          <a:ln>
            <a:solidFill>
              <a:schemeClr val="accent3"/>
            </a:solidFill>
            <a:tailEnd type="arrow"/>
          </a:ln>
          <a:effectLst>
            <a:outerShdw blurRad="50800" dist="12700" dir="54000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F7602-64F0-3395-DCBC-703456FA2E8F}"/>
              </a:ext>
            </a:extLst>
          </p:cNvPr>
          <p:cNvGrpSpPr/>
          <p:nvPr/>
        </p:nvGrpSpPr>
        <p:grpSpPr>
          <a:xfrm>
            <a:off x="266218" y="1600906"/>
            <a:ext cx="3194611" cy="833588"/>
            <a:chOff x="-103288" y="1458445"/>
            <a:chExt cx="3082873" cy="8335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391BB7-D457-015D-335B-93906BBF879C}"/>
                </a:ext>
              </a:extLst>
            </p:cNvPr>
            <p:cNvSpPr/>
            <p:nvPr/>
          </p:nvSpPr>
          <p:spPr>
            <a:xfrm>
              <a:off x="0" y="1558533"/>
              <a:ext cx="2854747" cy="7335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EC4107-B88F-8C8B-60F5-29C494BBF68F}"/>
                </a:ext>
              </a:extLst>
            </p:cNvPr>
            <p:cNvSpPr txBox="1"/>
            <p:nvPr/>
          </p:nvSpPr>
          <p:spPr>
            <a:xfrm>
              <a:off x="-103288" y="1458445"/>
              <a:ext cx="3082873" cy="8335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9392" tIns="0" rIns="0" bIns="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baseline="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Solid API/Logic Server Architecture</a:t>
              </a:r>
            </a:p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Solid Requirements</a:t>
              </a:r>
              <a:endParaRPr lang="en-US" kern="1200" baseline="0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43FA8A6F-824A-ECF1-7CA8-BDC833BB3BFD}"/>
              </a:ext>
            </a:extLst>
          </p:cNvPr>
          <p:cNvSpPr/>
          <p:nvPr/>
        </p:nvSpPr>
        <p:spPr>
          <a:xfrm>
            <a:off x="7335033" y="964927"/>
            <a:ext cx="485509" cy="48550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50000"/>
              <a:hueOff val="200875"/>
              <a:satOff val="-47695"/>
              <a:lumOff val="35277"/>
              <a:alphaOff val="0"/>
            </a:schemeClr>
          </a:fillRef>
          <a:effectRef idx="0">
            <a:schemeClr val="accent5">
              <a:shade val="50000"/>
              <a:hueOff val="200875"/>
              <a:satOff val="-47695"/>
              <a:lumOff val="3527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BCC155-CB14-7102-A6A0-500120E7683C}"/>
              </a:ext>
            </a:extLst>
          </p:cNvPr>
          <p:cNvGrpSpPr/>
          <p:nvPr/>
        </p:nvGrpSpPr>
        <p:grpSpPr>
          <a:xfrm>
            <a:off x="7213843" y="1567437"/>
            <a:ext cx="1779686" cy="2652647"/>
            <a:chOff x="5314010" y="1564219"/>
            <a:chExt cx="2235662" cy="265264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75A16A-2F06-6D79-22FF-82D514A05A5A}"/>
                </a:ext>
              </a:extLst>
            </p:cNvPr>
            <p:cNvSpPr/>
            <p:nvPr/>
          </p:nvSpPr>
          <p:spPr>
            <a:xfrm>
              <a:off x="5402402" y="1703119"/>
              <a:ext cx="2147270" cy="251374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F6E0F4-0980-8940-5327-039C3493C363}"/>
                </a:ext>
              </a:extLst>
            </p:cNvPr>
            <p:cNvSpPr txBox="1"/>
            <p:nvPr/>
          </p:nvSpPr>
          <p:spPr>
            <a:xfrm>
              <a:off x="5314010" y="1564219"/>
              <a:ext cx="1960506" cy="25137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7261" tIns="0" rIns="0" bIns="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baseline="0" dirty="0"/>
                <a:t>UX</a:t>
              </a:r>
            </a:p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1400" kern="1200" baseline="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No ceiling</a:t>
              </a:r>
            </a:p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kern="12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Standard </a:t>
              </a:r>
              <a:r>
                <a:rPr lang="en-US" kern="1200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Onimize</a:t>
              </a:r>
              <a:r>
                <a:rPr lang="en-US" kern="12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 components</a:t>
              </a:r>
              <a:endParaRPr lang="en-US" sz="1400" kern="1200" baseline="0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3" name="Graphic 12" descr="Lights On with solid fill">
            <a:extLst>
              <a:ext uri="{FF2B5EF4-FFF2-40B4-BE49-F238E27FC236}">
                <a16:creationId xmlns:a16="http://schemas.microsoft.com/office/drawing/2014/main" id="{F8F3A39E-6F18-EC47-2BD9-E13B8DA79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350" y="456934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6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CD94F-8151-2CA7-BDB0-C36BE9E85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FCB127-A12B-141D-6689-A31120533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95522" cy="520972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F3CFD96B-CBB2-FD1F-FFC3-6B82046E36AB}"/>
              </a:ext>
            </a:extLst>
          </p:cNvPr>
          <p:cNvSpPr/>
          <p:nvPr/>
        </p:nvSpPr>
        <p:spPr>
          <a:xfrm>
            <a:off x="1623061" y="1526142"/>
            <a:ext cx="4323522" cy="2497218"/>
          </a:xfrm>
          <a:prstGeom prst="verticalScroll">
            <a:avLst/>
          </a:prstGeom>
          <a:solidFill>
            <a:srgbClr val="3E7C76"/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F3F3F3"/>
                </a:solidFill>
              </a:rPr>
              <a:t>Admin App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Browse / Update your Data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Logic and Security Enforced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By Underlying API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Created by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GenAI/Logic </a:t>
            </a:r>
            <a:r>
              <a:rPr lang="en" i="1" dirty="0">
                <a:solidFill>
                  <a:srgbClr val="F3F3F3"/>
                </a:solidFill>
              </a:rPr>
              <a:t>Automation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i="1" dirty="0">
                <a:solidFill>
                  <a:srgbClr val="F3F3F3"/>
                </a:solidFill>
              </a:rPr>
              <a:t>(API Logic Server)</a:t>
            </a:r>
            <a:endParaRPr i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5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C05A-1C61-0A19-7CBD-BFDA3F24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5DCAC9-B01A-BC26-20A2-1E117606F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95522" cy="5209728"/>
          </a:xfrm>
          <a:prstGeom prst="rect">
            <a:avLst/>
          </a:prstGeom>
        </p:spPr>
      </p:pic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6B780F8B-0A77-B3C6-193F-B5A9C4F52A33}"/>
              </a:ext>
            </a:extLst>
          </p:cNvPr>
          <p:cNvSpPr/>
          <p:nvPr/>
        </p:nvSpPr>
        <p:spPr>
          <a:xfrm>
            <a:off x="5823857" y="268842"/>
            <a:ext cx="3071665" cy="1758740"/>
          </a:xfrm>
          <a:prstGeom prst="wedgeEllipseCallout">
            <a:avLst>
              <a:gd name="adj1" fmla="val -63861"/>
              <a:gd name="adj2" fmla="val 90483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Admin App created by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GenAI/Logic Automation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Filtering, Sorting,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Multi-table, Multi-page,</a:t>
            </a:r>
          </a:p>
          <a:p>
            <a:pPr algn="ctr"/>
            <a:r>
              <a:rPr lang="en-US" dirty="0">
                <a:solidFill>
                  <a:srgbClr val="F3F3F3"/>
                </a:solidFill>
              </a:rPr>
              <a:t>P</a:t>
            </a:r>
            <a:r>
              <a:rPr lang="en" dirty="0">
                <a:solidFill>
                  <a:srgbClr val="F3F3F3"/>
                </a:solidFill>
              </a:rPr>
              <a:t>age Transitions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56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57D70-00BF-D73C-6AD3-B5E4FF4F3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F85C7A-A2B0-16B3-B63C-C87493DE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82440" cy="5143500"/>
          </a:xfrm>
          <a:prstGeom prst="rect">
            <a:avLst/>
          </a:prstGeom>
        </p:spPr>
      </p:pic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3DA9840D-80D8-B88C-E85B-4F742CABBD0C}"/>
              </a:ext>
            </a:extLst>
          </p:cNvPr>
          <p:cNvSpPr/>
          <p:nvPr/>
        </p:nvSpPr>
        <p:spPr>
          <a:xfrm>
            <a:off x="5823857" y="268842"/>
            <a:ext cx="3071665" cy="1758740"/>
          </a:xfrm>
          <a:prstGeom prst="wedgeEllipseCallout">
            <a:avLst>
              <a:gd name="adj1" fmla="val -93506"/>
              <a:gd name="adj2" fmla="val 144332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Admin App created by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GenAI/Logic Automation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-US" dirty="0">
                <a:solidFill>
                  <a:srgbClr val="F3F3F3"/>
                </a:solidFill>
              </a:rPr>
              <a:t>Automatic Joins</a:t>
            </a:r>
          </a:p>
          <a:p>
            <a:pPr algn="ctr"/>
            <a:r>
              <a:rPr lang="en-US" dirty="0">
                <a:solidFill>
                  <a:srgbClr val="F3F3F3"/>
                </a:solidFill>
              </a:rPr>
              <a:t>(Product Name,</a:t>
            </a:r>
          </a:p>
          <a:p>
            <a:pPr algn="ctr"/>
            <a:r>
              <a:rPr lang="en-US" dirty="0">
                <a:solidFill>
                  <a:srgbClr val="F3F3F3"/>
                </a:solidFill>
              </a:rPr>
              <a:t>Not Number)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45973B-1F05-E38B-8608-D0143B01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"/>
            <a:ext cx="8781026" cy="5142672"/>
          </a:xfrm>
          <a:prstGeom prst="rect">
            <a:avLst/>
          </a:prstGeom>
        </p:spPr>
      </p:pic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0E8B01EE-0A5A-8B4E-4360-2AE22400CA87}"/>
              </a:ext>
            </a:extLst>
          </p:cNvPr>
          <p:cNvSpPr/>
          <p:nvPr/>
        </p:nvSpPr>
        <p:spPr>
          <a:xfrm>
            <a:off x="2414954" y="1383323"/>
            <a:ext cx="5087815" cy="2790091"/>
          </a:xfrm>
          <a:prstGeom prst="verticalScroll">
            <a:avLst/>
          </a:prstGeom>
          <a:solidFill>
            <a:srgbClr val="3E7C76"/>
          </a:solidFill>
          <a:ln w="31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3F3F3"/>
                </a:solidFill>
              </a:rPr>
              <a:t>Automatic JSON:API</a:t>
            </a:r>
          </a:p>
          <a:p>
            <a:pPr algn="ctr"/>
            <a:endParaRPr lang="en-US" dirty="0">
              <a:solidFill>
                <a:srgbClr val="F3F3F3"/>
              </a:solidFill>
            </a:endParaRPr>
          </a:p>
          <a:p>
            <a:pPr algn="ctr"/>
            <a:r>
              <a:rPr lang="en-US" dirty="0">
                <a:solidFill>
                  <a:srgbClr val="F3F3F3"/>
                </a:solidFill>
              </a:rPr>
              <a:t>Filtering, Sorting, Pagination,</a:t>
            </a:r>
          </a:p>
          <a:p>
            <a:pPr algn="ctr"/>
            <a:r>
              <a:rPr lang="en-US" dirty="0">
                <a:solidFill>
                  <a:srgbClr val="F3F3F3"/>
                </a:solidFill>
              </a:rPr>
              <a:t>Optimistic Locking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Enforces Logic and Security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b="1" i="1" dirty="0">
                <a:solidFill>
                  <a:srgbClr val="F3F3F3"/>
                </a:solidFill>
              </a:rPr>
              <a:t>Logic:</a:t>
            </a:r>
            <a:r>
              <a:rPr lang="en" dirty="0">
                <a:solidFill>
                  <a:srgbClr val="F3F3F3"/>
                </a:solidFill>
              </a:rPr>
              <a:t> Multi-Row Derivations and Constraints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b="1" i="1" dirty="0">
                <a:solidFill>
                  <a:srgbClr val="F3F3F3"/>
                </a:solidFill>
              </a:rPr>
              <a:t>Security:</a:t>
            </a:r>
            <a:r>
              <a:rPr lang="en" dirty="0">
                <a:solidFill>
                  <a:srgbClr val="F3F3F3"/>
                </a:solidFill>
              </a:rPr>
              <a:t> Oauth2 Authentication,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Role-Based Row Access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33A89-A737-13EB-C47D-4712CCBAC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B4C006-44F8-6189-0840-F64C29ED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" y="0"/>
            <a:ext cx="8782439" cy="5143500"/>
          </a:xfrm>
          <a:prstGeom prst="rect">
            <a:avLst/>
          </a:prstGeom>
        </p:spPr>
      </p:pic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90FAFAF3-B973-88C0-2446-1CC0BC2DECA8}"/>
              </a:ext>
            </a:extLst>
          </p:cNvPr>
          <p:cNvSpPr/>
          <p:nvPr/>
        </p:nvSpPr>
        <p:spPr>
          <a:xfrm>
            <a:off x="5773782" y="2717844"/>
            <a:ext cx="2595663" cy="1758740"/>
          </a:xfrm>
          <a:prstGeom prst="verticalScroll">
            <a:avLst/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Declare Logic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Natural Language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5 Rules 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(not 200 lines of code)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5" name="Graphic 4" descr="Trophy outline">
            <a:extLst>
              <a:ext uri="{FF2B5EF4-FFF2-40B4-BE49-F238E27FC236}">
                <a16:creationId xmlns:a16="http://schemas.microsoft.com/office/drawing/2014/main" id="{42B521E6-DD4D-F888-62E4-1B14E7E59E2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8" y="2779572"/>
            <a:ext cx="434681" cy="434681"/>
          </a:xfrm>
          <a:prstGeom prst="rect">
            <a:avLst/>
          </a:prstGeom>
        </p:spPr>
      </p:pic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8A31B2BE-2EB4-E5C9-4DC9-9D0387DC1B97}"/>
              </a:ext>
            </a:extLst>
          </p:cNvPr>
          <p:cNvSpPr/>
          <p:nvPr/>
        </p:nvSpPr>
        <p:spPr>
          <a:xfrm>
            <a:off x="5238750" y="292188"/>
            <a:ext cx="3368695" cy="1225053"/>
          </a:xfrm>
          <a:prstGeom prst="wedgeEllipseCallout">
            <a:avLst>
              <a:gd name="adj1" fmla="val -39507"/>
              <a:gd name="adj2" fmla="val 133894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3F3F3"/>
                </a:solidFill>
              </a:rPr>
              <a:t>Multi-Table</a:t>
            </a:r>
          </a:p>
          <a:p>
            <a:pPr algn="ctr"/>
            <a:r>
              <a:rPr lang="en-US" dirty="0">
                <a:solidFill>
                  <a:srgbClr val="F3F3F3"/>
                </a:solidFill>
              </a:rPr>
              <a:t>Derivations and Constraints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4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4B7A9-52F7-4C74-993C-288475636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CD9A57-5D45-A8F9-5A88-3925CB4AD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782439" cy="5143500"/>
          </a:xfrm>
          <a:prstGeom prst="rect">
            <a:avLst/>
          </a:prstGeom>
        </p:spPr>
      </p:pic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3606363A-51F9-6D6C-CAA7-62896B181AF0}"/>
              </a:ext>
            </a:extLst>
          </p:cNvPr>
          <p:cNvSpPr/>
          <p:nvPr/>
        </p:nvSpPr>
        <p:spPr>
          <a:xfrm>
            <a:off x="5823857" y="268842"/>
            <a:ext cx="3071665" cy="1758740"/>
          </a:xfrm>
          <a:prstGeom prst="wedgeEllipseCallout">
            <a:avLst>
              <a:gd name="adj1" fmla="val -122636"/>
              <a:gd name="adj2" fmla="val 127674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Admin App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-US" dirty="0">
                <a:solidFill>
                  <a:srgbClr val="F3F3F3"/>
                </a:solidFill>
              </a:rPr>
              <a:t>Lookup to select </a:t>
            </a:r>
          </a:p>
          <a:p>
            <a:pPr algn="ctr"/>
            <a:r>
              <a:rPr lang="en-US" dirty="0">
                <a:solidFill>
                  <a:srgbClr val="F3F3F3"/>
                </a:solidFill>
              </a:rPr>
              <a:t>Different Product)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62D1C4-54F6-30C5-038A-3BE479B3D043}"/>
              </a:ext>
            </a:extLst>
          </p:cNvPr>
          <p:cNvSpPr/>
          <p:nvPr/>
        </p:nvSpPr>
        <p:spPr>
          <a:xfrm>
            <a:off x="2418608" y="3115919"/>
            <a:ext cx="1097478" cy="911795"/>
          </a:xfrm>
          <a:prstGeom prst="roundRect">
            <a:avLst/>
          </a:prstGeom>
          <a:solidFill>
            <a:srgbClr val="3E7C76">
              <a:alpha val="101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999E2-A1C1-D5D1-368A-75F19B56E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1D5B43-6813-D75F-6F4A-B295CBCF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782439" cy="5143500"/>
          </a:xfrm>
          <a:prstGeom prst="rect">
            <a:avLst/>
          </a:prstGeom>
        </p:spPr>
      </p:pic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455D5F0D-6AAD-40B7-0830-8EEF7F1F50A5}"/>
              </a:ext>
            </a:extLst>
          </p:cNvPr>
          <p:cNvSpPr/>
          <p:nvPr/>
        </p:nvSpPr>
        <p:spPr>
          <a:xfrm>
            <a:off x="5943600" y="268842"/>
            <a:ext cx="2951922" cy="1758740"/>
          </a:xfrm>
          <a:prstGeom prst="wedgeEllipseCallout">
            <a:avLst>
              <a:gd name="adj1" fmla="val -68655"/>
              <a:gd name="adj2" fmla="val 165376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Admin App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-US" dirty="0">
                <a:solidFill>
                  <a:srgbClr val="F3F3F3"/>
                </a:solidFill>
              </a:rPr>
              <a:t>4 Table Transaction,</a:t>
            </a:r>
          </a:p>
          <a:p>
            <a:pPr algn="ctr"/>
            <a:r>
              <a:rPr lang="en-US" dirty="0">
                <a:solidFill>
                  <a:srgbClr val="F3F3F3"/>
                </a:solidFill>
              </a:rPr>
              <a:t>Automated By </a:t>
            </a:r>
          </a:p>
          <a:p>
            <a:pPr algn="ctr"/>
            <a:r>
              <a:rPr lang="en-US" dirty="0">
                <a:solidFill>
                  <a:srgbClr val="F3F3F3"/>
                </a:solidFill>
              </a:rPr>
              <a:t>API / Logic</a:t>
            </a:r>
          </a:p>
        </p:txBody>
      </p:sp>
    </p:spTree>
    <p:extLst>
      <p:ext uri="{BB962C8B-B14F-4D97-AF65-F5344CB8AC3E}">
        <p14:creationId xmlns:p14="http://schemas.microsoft.com/office/powerpoint/2010/main" val="23120789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1480</Words>
  <Application>Microsoft Macintosh PowerPoint</Application>
  <PresentationFormat>On-screen Show (16:9)</PresentationFormat>
  <Paragraphs>241</Paragraphs>
  <Slides>20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Courier New</vt:lpstr>
      <vt:lpstr>Trebuchet MS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GenAI-Logic Creates Executable Models</vt:lpstr>
      <vt:lpstr>PowerPoint Presentation</vt:lpstr>
      <vt:lpstr>PowerPoint Presentation</vt:lpstr>
      <vt:lpstr>API Logic Server - Runtime Stack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Val Huber</cp:lastModifiedBy>
  <cp:revision>20</cp:revision>
  <dcterms:modified xsi:type="dcterms:W3CDTF">2024-12-13T15:31:34Z</dcterms:modified>
</cp:coreProperties>
</file>